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26" r:id="rId1"/>
  </p:sldMasterIdLst>
  <p:sldIdLst>
    <p:sldId id="256" r:id="rId2"/>
    <p:sldId id="257" r:id="rId3"/>
    <p:sldId id="258" r:id="rId4"/>
    <p:sldId id="259" r:id="rId5"/>
    <p:sldId id="260" r:id="rId6"/>
    <p:sldId id="266" r:id="rId7"/>
    <p:sldId id="267" r:id="rId8"/>
    <p:sldId id="262" r:id="rId9"/>
    <p:sldId id="263" r:id="rId10"/>
    <p:sldId id="268" r:id="rId11"/>
    <p:sldId id="269" r:id="rId12"/>
    <p:sldId id="264"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[SUPPLY CHAIN.xlsx]revenue distribution!PivotTable6</c:name>
    <c:fmtId val="25"/>
  </c:pivotSource>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US"/>
              <a:t>Revenue distribution</a:t>
            </a:r>
          </a:p>
        </c:rich>
      </c:tx>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ivotFmts>
      <c:pivotFmt>
        <c:idx val="0"/>
        <c:spPr>
          <a:solidFill>
            <a:srgbClr val="C00000"/>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6">
              <a:lumMod val="50000"/>
            </a:schemeClr>
          </a:solidFill>
          <a:ln>
            <a:noFill/>
          </a:ln>
          <a:effectLst/>
        </c:spPr>
      </c:pivotFmt>
      <c:pivotFmt>
        <c:idx val="2"/>
        <c:spPr>
          <a:solidFill>
            <a:schemeClr val="accent6">
              <a:lumMod val="50000"/>
            </a:schemeClr>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C00000"/>
          </a:solidFill>
          <a:ln>
            <a:noFill/>
          </a:ln>
          <a:effectLst/>
        </c:spPr>
      </c:pivotFmt>
      <c:pivotFmt>
        <c:idx val="4"/>
        <c:spPr>
          <a:solidFill>
            <a:schemeClr val="accent6">
              <a:lumMod val="50000"/>
            </a:schemeClr>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rgbClr val="C00000"/>
          </a:solidFill>
          <a:ln>
            <a:noFill/>
          </a:ln>
          <a:effectLst/>
        </c:spPr>
      </c:pivotFmt>
      <c:pivotFmt>
        <c:idx val="6"/>
        <c:spPr>
          <a:solidFill>
            <a:schemeClr val="accent6">
              <a:lumMod val="50000"/>
            </a:schemeClr>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1"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rgbClr val="C00000"/>
          </a:solidFill>
          <a:ln>
            <a:noFill/>
          </a:ln>
          <a:effectLst/>
        </c:spPr>
        <c:dLbl>
          <c:idx val="0"/>
          <c:spPr>
            <a:noFill/>
            <a:ln>
              <a:noFill/>
            </a:ln>
            <a:effectLst/>
          </c:spPr>
          <c:txPr>
            <a:bodyPr rot="-5400000" spcFirstLastPara="1" vertOverflow="clip" horzOverflow="clip" vert="horz" wrap="square" lIns="38100" tIns="19050" rIns="38100" bIns="19050" anchor="ctr" anchorCtr="1">
              <a:spAutoFit/>
            </a:bodyPr>
            <a:lstStyle/>
            <a:p>
              <a:pPr>
                <a:defRPr sz="800" b="1" i="0" u="none" strike="noStrike" kern="1200" baseline="0">
                  <a:solidFill>
                    <a:schemeClr val="tx1"/>
                  </a:solidFill>
                  <a:latin typeface="+mn-lt"/>
                  <a:ea typeface="+mn-ea"/>
                  <a:cs typeface="+mn-cs"/>
                </a:defRPr>
              </a:pPr>
              <a:endParaRPr lang="en-US"/>
            </a:p>
          </c:txPr>
        </c:dLbl>
      </c:pivotFmt>
      <c:pivotFmt>
        <c:idx val="8"/>
        <c:spPr>
          <a:solidFill>
            <a:schemeClr val="accent6">
              <a:lumMod val="50000"/>
            </a:schemeClr>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1"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rgbClr val="C00000"/>
          </a:solidFill>
          <a:ln>
            <a:noFill/>
          </a:ln>
          <a:effectLst/>
        </c:spPr>
      </c:pivotFmt>
      <c:pivotFmt>
        <c:idx val="10"/>
        <c:spPr>
          <a:solidFill>
            <a:schemeClr val="accent6">
              <a:lumMod val="50000"/>
            </a:schemeClr>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1"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rgbClr val="C00000"/>
          </a:solidFill>
          <a:ln>
            <a:noFill/>
          </a:ln>
          <a:effectLst/>
        </c:spPr>
      </c:pivotFmt>
    </c:pivotFmts>
    <c:plotArea>
      <c:layout>
        <c:manualLayout>
          <c:layoutTarget val="inner"/>
          <c:xMode val="edge"/>
          <c:yMode val="edge"/>
          <c:x val="3.9532794249775384E-2"/>
          <c:y val="0.29986531986531989"/>
          <c:w val="0.92093441150044919"/>
          <c:h val="0.59008934489249454"/>
        </c:manualLayout>
      </c:layout>
      <c:barChart>
        <c:barDir val="col"/>
        <c:grouping val="clustered"/>
        <c:varyColors val="0"/>
        <c:ser>
          <c:idx val="0"/>
          <c:order val="0"/>
          <c:tx>
            <c:strRef>
              <c:f>'revenue distribution'!$B$3</c:f>
              <c:strCache>
                <c:ptCount val="1"/>
                <c:pt idx="0">
                  <c:v>Total</c:v>
                </c:pt>
              </c:strCache>
            </c:strRef>
          </c:tx>
          <c:spPr>
            <a:solidFill>
              <a:schemeClr val="accent6">
                <a:lumMod val="50000"/>
              </a:schemeClr>
            </a:solidFill>
            <a:ln>
              <a:noFill/>
            </a:ln>
            <a:effectLst/>
          </c:spPr>
          <c:invertIfNegative val="0"/>
          <c:dPt>
            <c:idx val="0"/>
            <c:invertIfNegative val="0"/>
            <c:bubble3D val="0"/>
            <c:spPr>
              <a:solidFill>
                <a:srgbClr val="C00000"/>
              </a:solidFill>
              <a:ln>
                <a:noFill/>
              </a:ln>
              <a:effectLst/>
            </c:spPr>
            <c:extLst>
              <c:ext xmlns:c16="http://schemas.microsoft.com/office/drawing/2014/chart" uri="{C3380CC4-5D6E-409C-BE32-E72D297353CC}">
                <c16:uniqueId val="{00000001-7D70-4DE9-A3E3-CE5FA4530C5B}"/>
              </c:ext>
            </c:extLst>
          </c:dPt>
          <c:dLbls>
            <c:spPr>
              <a:noFill/>
              <a:ln>
                <a:noFill/>
              </a:ln>
              <a:effectLst/>
            </c:spPr>
            <c:txPr>
              <a:bodyPr rot="-5400000" spcFirstLastPara="1" vertOverflow="clip" horzOverflow="clip" vert="horz" wrap="square" lIns="38100" tIns="19050" rIns="38100" bIns="19050" anchor="ctr" anchorCtr="1">
                <a:spAutoFit/>
              </a:bodyPr>
              <a:lstStyle/>
              <a:p>
                <a:pPr>
                  <a:defRPr sz="800" b="1"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'revenue distribution'!$A$4:$A$5</c:f>
              <c:strCache>
                <c:ptCount val="2"/>
                <c:pt idx="0">
                  <c:v>Delayed</c:v>
                </c:pt>
                <c:pt idx="1">
                  <c:v>On Time</c:v>
                </c:pt>
              </c:strCache>
            </c:strRef>
          </c:cat>
          <c:val>
            <c:numRef>
              <c:f>'revenue distribution'!$B$4:$B$5</c:f>
              <c:numCache>
                <c:formatCode>0.0,,"M"</c:formatCode>
                <c:ptCount val="2"/>
                <c:pt idx="0">
                  <c:v>3258479.8136167782</c:v>
                </c:pt>
                <c:pt idx="1">
                  <c:v>1644591.4844200769</c:v>
                </c:pt>
              </c:numCache>
            </c:numRef>
          </c:val>
          <c:extLst>
            <c:ext xmlns:c16="http://schemas.microsoft.com/office/drawing/2014/chart" uri="{C3380CC4-5D6E-409C-BE32-E72D297353CC}">
              <c16:uniqueId val="{00000002-7D70-4DE9-A3E3-CE5FA4530C5B}"/>
            </c:ext>
          </c:extLst>
        </c:ser>
        <c:dLbls>
          <c:dLblPos val="outEnd"/>
          <c:showLegendKey val="0"/>
          <c:showVal val="1"/>
          <c:showCatName val="0"/>
          <c:showSerName val="0"/>
          <c:showPercent val="0"/>
          <c:showBubbleSize val="0"/>
        </c:dLbls>
        <c:gapWidth val="444"/>
        <c:overlap val="-90"/>
        <c:axId val="503664928"/>
        <c:axId val="503665584"/>
      </c:barChart>
      <c:catAx>
        <c:axId val="5036649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503665584"/>
        <c:crosses val="autoZero"/>
        <c:auto val="1"/>
        <c:lblAlgn val="ctr"/>
        <c:lblOffset val="100"/>
        <c:noMultiLvlLbl val="0"/>
      </c:catAx>
      <c:valAx>
        <c:axId val="503665584"/>
        <c:scaling>
          <c:orientation val="minMax"/>
        </c:scaling>
        <c:delete val="1"/>
        <c:axPos val="l"/>
        <c:numFmt formatCode="0.0,,&quot;M&quot;" sourceLinked="1"/>
        <c:majorTickMark val="none"/>
        <c:minorTickMark val="none"/>
        <c:tickLblPos val="nextTo"/>
        <c:crossAx val="5036649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[SUPPLY CHAIN.xlsx]profit vs revenue vs total cost!PivotTable1</c:name>
    <c:fmtId val="2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Profit</a:t>
            </a:r>
            <a:r>
              <a:rPr lang="en-IN" baseline="0"/>
              <a:t> vs revenue vs total cost</a:t>
            </a:r>
          </a:p>
          <a:p>
            <a:pPr>
              <a:defRPr/>
            </a:pP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6">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lumMod val="5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lumMod val="50000"/>
            </a:schemeClr>
          </a:solidFill>
          <a:ln>
            <a:noFill/>
          </a:ln>
          <a:effectLst/>
        </c:spPr>
        <c:marker>
          <c:symbol val="none"/>
        </c:marker>
        <c:dLbl>
          <c:idx val="0"/>
          <c:spPr>
            <a:noFill/>
            <a:ln>
              <a:noFill/>
            </a:ln>
            <a:effectLst/>
          </c:spPr>
          <c:txPr>
            <a:bodyPr rot="-540000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6">
              <a:lumMod val="50000"/>
            </a:schemeClr>
          </a:solidFill>
          <a:ln>
            <a:noFill/>
          </a:ln>
          <a:effectLst/>
        </c:spPr>
      </c:pivotFmt>
      <c:pivotFmt>
        <c:idx val="5"/>
        <c:spPr>
          <a:solidFill>
            <a:schemeClr val="accent2">
              <a:lumMod val="60000"/>
              <a:lumOff val="40000"/>
            </a:schemeClr>
          </a:solidFill>
          <a:ln>
            <a:noFill/>
          </a:ln>
          <a:effectLst/>
        </c:spPr>
        <c:marker>
          <c:symbol val="none"/>
        </c:marker>
        <c:dLbl>
          <c:idx val="0"/>
          <c:spPr>
            <a:noFill/>
            <a:ln>
              <a:noFill/>
            </a:ln>
            <a:effectLst/>
          </c:spPr>
          <c:txPr>
            <a:bodyPr rot="-540000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6">
              <a:lumMod val="5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lumMod val="60000"/>
              <a:lumOff val="4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6">
              <a:lumMod val="5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2">
              <a:lumMod val="60000"/>
              <a:lumOff val="4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6">
              <a:lumMod val="60000"/>
              <a:lumOff val="40000"/>
            </a:schemeClr>
          </a:solidFill>
          <a:ln>
            <a:noFill/>
          </a:ln>
          <a:effectLst/>
        </c:spPr>
        <c:marker>
          <c:symbol val="none"/>
        </c:marker>
        <c:dLbl>
          <c:idx val="0"/>
          <c:spPr>
            <a:noFill/>
            <a:ln>
              <a:noFill/>
            </a:ln>
            <a:effectLst/>
          </c:spPr>
          <c:txPr>
            <a:bodyPr rot="-540000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6">
              <a:lumMod val="50000"/>
            </a:schemeClr>
          </a:solidFill>
          <a:ln>
            <a:noFill/>
          </a:ln>
          <a:effectLst/>
        </c:spPr>
        <c:dLbl>
          <c:idx val="0"/>
          <c:layout>
            <c:manualLayout>
              <c:x val="-3.2679738562091504E-3"/>
              <c:y val="-1.7412229411917571E-2"/>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6">
              <a:lumMod val="50000"/>
            </a:schemeClr>
          </a:solidFill>
          <a:ln>
            <a:noFill/>
          </a:ln>
          <a:effectLst/>
        </c:spPr>
        <c:dLbl>
          <c:idx val="0"/>
          <c:layout>
            <c:manualLayout>
              <c:x val="0"/>
              <c:y val="-6.4187521114316152E-4"/>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6">
              <a:lumMod val="50000"/>
            </a:schemeClr>
          </a:solidFill>
          <a:ln>
            <a:noFill/>
          </a:ln>
          <a:effectLst/>
        </c:spPr>
        <c:dLbl>
          <c:idx val="0"/>
          <c:layout>
            <c:manualLayout>
              <c:x val="-3.2679738562091803E-3"/>
              <c:y val="5.275330682674567E-3"/>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6">
              <a:lumMod val="50000"/>
            </a:schemeClr>
          </a:solidFill>
          <a:ln>
            <a:noFill/>
          </a:ln>
          <a:effectLst/>
        </c:spPr>
        <c:dLbl>
          <c:idx val="0"/>
          <c:layout>
            <c:manualLayout>
              <c:x val="-3.2679738562091504E-3"/>
              <c:y val="1.6719939710505879E-3"/>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6">
              <a:lumMod val="50000"/>
            </a:schemeClr>
          </a:solidFill>
          <a:ln>
            <a:noFill/>
          </a:ln>
          <a:effectLst/>
        </c:spPr>
        <c:dLbl>
          <c:idx val="0"/>
          <c:layout>
            <c:manualLayout>
              <c:x val="-9.8039215686274508E-3"/>
              <c:y val="-2.933811491385353E-2"/>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6">
              <a:lumMod val="5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6">
              <a:lumMod val="50000"/>
            </a:schemeClr>
          </a:solidFill>
          <a:ln>
            <a:noFill/>
          </a:ln>
          <a:effectLst/>
        </c:spPr>
        <c:dLbl>
          <c:idx val="0"/>
          <c:layout>
            <c:manualLayout>
              <c:x val="0"/>
              <c:y val="-6.4187521114316152E-4"/>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6">
              <a:lumMod val="50000"/>
            </a:schemeClr>
          </a:solidFill>
          <a:ln>
            <a:noFill/>
          </a:ln>
          <a:effectLst/>
        </c:spPr>
        <c:dLbl>
          <c:idx val="0"/>
          <c:layout>
            <c:manualLayout>
              <c:x val="-3.2679738562091803E-3"/>
              <c:y val="5.275330682674567E-3"/>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6">
              <a:lumMod val="50000"/>
            </a:schemeClr>
          </a:solidFill>
          <a:ln>
            <a:noFill/>
          </a:ln>
          <a:effectLst/>
        </c:spPr>
        <c:dLbl>
          <c:idx val="0"/>
          <c:layout>
            <c:manualLayout>
              <c:x val="-3.2679738562091504E-3"/>
              <c:y val="-1.7412229411917571E-2"/>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6">
              <a:lumMod val="50000"/>
            </a:schemeClr>
          </a:solidFill>
          <a:ln>
            <a:noFill/>
          </a:ln>
          <a:effectLst/>
        </c:spPr>
        <c:dLbl>
          <c:idx val="0"/>
          <c:layout>
            <c:manualLayout>
              <c:x val="-3.2679738562091504E-3"/>
              <c:y val="1.6719939710505879E-3"/>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6">
              <a:lumMod val="50000"/>
            </a:schemeClr>
          </a:solidFill>
          <a:ln>
            <a:noFill/>
          </a:ln>
          <a:effectLst/>
        </c:spPr>
        <c:dLbl>
          <c:idx val="0"/>
          <c:layout>
            <c:manualLayout>
              <c:x val="-9.8039215686274508E-3"/>
              <c:y val="-2.933811491385353E-2"/>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2">
              <a:lumMod val="60000"/>
              <a:lumOff val="4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6">
              <a:lumMod val="60000"/>
              <a:lumOff val="4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6">
              <a:lumMod val="5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6">
              <a:lumMod val="50000"/>
            </a:schemeClr>
          </a:solidFill>
          <a:ln>
            <a:noFill/>
          </a:ln>
          <a:effectLst/>
        </c:spPr>
        <c:dLbl>
          <c:idx val="0"/>
          <c:layout>
            <c:manualLayout>
              <c:x val="0"/>
              <c:y val="-6.4187521114316152E-4"/>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6">
              <a:lumMod val="50000"/>
            </a:schemeClr>
          </a:solidFill>
          <a:ln>
            <a:noFill/>
          </a:ln>
          <a:effectLst/>
        </c:spPr>
        <c:dLbl>
          <c:idx val="0"/>
          <c:layout>
            <c:manualLayout>
              <c:x val="-3.2679738562091803E-3"/>
              <c:y val="5.275330682674567E-3"/>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6">
              <a:lumMod val="50000"/>
            </a:schemeClr>
          </a:solidFill>
          <a:ln>
            <a:noFill/>
          </a:ln>
          <a:effectLst/>
        </c:spPr>
        <c:dLbl>
          <c:idx val="0"/>
          <c:layout>
            <c:manualLayout>
              <c:x val="-3.2679738562091504E-3"/>
              <c:y val="-1.7412229411917571E-2"/>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6">
              <a:lumMod val="50000"/>
            </a:schemeClr>
          </a:solidFill>
          <a:ln>
            <a:noFill/>
          </a:ln>
          <a:effectLst/>
        </c:spPr>
        <c:dLbl>
          <c:idx val="0"/>
          <c:layout>
            <c:manualLayout>
              <c:x val="-3.2679738562091504E-3"/>
              <c:y val="1.6719939710505879E-3"/>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6">
              <a:lumMod val="50000"/>
            </a:schemeClr>
          </a:solidFill>
          <a:ln>
            <a:noFill/>
          </a:ln>
          <a:effectLst/>
        </c:spPr>
        <c:dLbl>
          <c:idx val="0"/>
          <c:layout>
            <c:manualLayout>
              <c:x val="-9.8039215686274508E-3"/>
              <c:y val="-2.933811491385353E-2"/>
            </c:manualLayout>
          </c:layout>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2">
              <a:lumMod val="60000"/>
              <a:lumOff val="4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3"/>
        <c:spPr>
          <a:solidFill>
            <a:schemeClr val="accent6">
              <a:lumMod val="60000"/>
              <a:lumOff val="40000"/>
            </a:schemeClr>
          </a:solidFill>
          <a:ln>
            <a:noFill/>
          </a:ln>
          <a:effectLst/>
        </c:spPr>
        <c:marker>
          <c:symbol val="none"/>
        </c:marker>
        <c:dLbl>
          <c:idx val="0"/>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'profit vs revenue vs total cost'!$B$3</c:f>
              <c:strCache>
                <c:ptCount val="1"/>
                <c:pt idx="0">
                  <c:v>Sum of Profit</c:v>
                </c:pt>
              </c:strCache>
            </c:strRef>
          </c:tx>
          <c:spPr>
            <a:solidFill>
              <a:schemeClr val="accent6">
                <a:lumMod val="50000"/>
              </a:schemeClr>
            </a:solidFill>
            <a:ln>
              <a:noFill/>
            </a:ln>
            <a:effectLst/>
          </c:spPr>
          <c:invertIfNegative val="0"/>
          <c:dLbls>
            <c:dLbl>
              <c:idx val="0"/>
              <c:layout>
                <c:manualLayout>
                  <c:x val="0"/>
                  <c:y val="-6.4187521114316152E-4"/>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E449-4B02-951B-4AC851B5B217}"/>
                </c:ext>
              </c:extLst>
            </c:dLbl>
            <c:dLbl>
              <c:idx val="1"/>
              <c:layout>
                <c:manualLayout>
                  <c:x val="-3.2679738562091803E-3"/>
                  <c:y val="5.27533068267456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449-4B02-951B-4AC851B5B217}"/>
                </c:ext>
              </c:extLst>
            </c:dLbl>
            <c:dLbl>
              <c:idx val="2"/>
              <c:layout>
                <c:manualLayout>
                  <c:x val="-3.2679738562091504E-3"/>
                  <c:y val="-1.741222941191757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449-4B02-951B-4AC851B5B217}"/>
                </c:ext>
              </c:extLst>
            </c:dLbl>
            <c:dLbl>
              <c:idx val="3"/>
              <c:layout>
                <c:manualLayout>
                  <c:x val="-3.2679738562091504E-3"/>
                  <c:y val="1.6719939710505879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449-4B02-951B-4AC851B5B217}"/>
                </c:ext>
              </c:extLst>
            </c:dLbl>
            <c:dLbl>
              <c:idx val="4"/>
              <c:layout>
                <c:manualLayout>
                  <c:x val="-9.8039215686274508E-3"/>
                  <c:y val="-2.93381149138535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E449-4B02-951B-4AC851B5B217}"/>
                </c:ext>
              </c:extLst>
            </c:dLbl>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'profit vs revenue vs total cost'!$A$4:$A$9</c:f>
              <c:strCache>
                <c:ptCount val="5"/>
                <c:pt idx="0">
                  <c:v>Supplier A</c:v>
                </c:pt>
                <c:pt idx="1">
                  <c:v>Supplier B</c:v>
                </c:pt>
                <c:pt idx="2">
                  <c:v>Supplier C</c:v>
                </c:pt>
                <c:pt idx="3">
                  <c:v>Supplier D</c:v>
                </c:pt>
                <c:pt idx="4">
                  <c:v>Supplier E</c:v>
                </c:pt>
              </c:strCache>
            </c:strRef>
          </c:cat>
          <c:val>
            <c:numRef>
              <c:f>'profit vs revenue vs total cost'!$B$4:$B$9</c:f>
              <c:numCache>
                <c:formatCode>0.00,,"M"</c:formatCode>
                <c:ptCount val="5"/>
                <c:pt idx="0">
                  <c:v>240876.18185140114</c:v>
                </c:pt>
                <c:pt idx="1">
                  <c:v>279254.91646848939</c:v>
                </c:pt>
                <c:pt idx="2">
                  <c:v>270407.13088504772</c:v>
                </c:pt>
                <c:pt idx="3">
                  <c:v>308681.47239322634</c:v>
                </c:pt>
                <c:pt idx="4">
                  <c:v>274318.17643868923</c:v>
                </c:pt>
              </c:numCache>
            </c:numRef>
          </c:val>
          <c:extLst>
            <c:ext xmlns:c16="http://schemas.microsoft.com/office/drawing/2014/chart" uri="{C3380CC4-5D6E-409C-BE32-E72D297353CC}">
              <c16:uniqueId val="{00000005-E449-4B02-951B-4AC851B5B217}"/>
            </c:ext>
          </c:extLst>
        </c:ser>
        <c:ser>
          <c:idx val="1"/>
          <c:order val="1"/>
          <c:tx>
            <c:strRef>
              <c:f>'profit vs revenue vs total cost'!$C$3</c:f>
              <c:strCache>
                <c:ptCount val="1"/>
                <c:pt idx="0">
                  <c:v>Sum of Revenue</c:v>
                </c:pt>
              </c:strCache>
            </c:strRef>
          </c:tx>
          <c:spPr>
            <a:solidFill>
              <a:schemeClr val="accent2">
                <a:lumMod val="60000"/>
                <a:lumOff val="40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'profit vs revenue vs total cost'!$A$4:$A$9</c:f>
              <c:strCache>
                <c:ptCount val="5"/>
                <c:pt idx="0">
                  <c:v>Supplier A</c:v>
                </c:pt>
                <c:pt idx="1">
                  <c:v>Supplier B</c:v>
                </c:pt>
                <c:pt idx="2">
                  <c:v>Supplier C</c:v>
                </c:pt>
                <c:pt idx="3">
                  <c:v>Supplier D</c:v>
                </c:pt>
                <c:pt idx="4">
                  <c:v>Supplier E</c:v>
                </c:pt>
              </c:strCache>
            </c:strRef>
          </c:cat>
          <c:val>
            <c:numRef>
              <c:f>'profit vs revenue vs total cost'!$C$4:$C$9</c:f>
              <c:numCache>
                <c:formatCode>0.00,,"M"</c:formatCode>
                <c:ptCount val="5"/>
                <c:pt idx="0">
                  <c:v>882649.09185140079</c:v>
                </c:pt>
                <c:pt idx="1">
                  <c:v>1014532.0564684886</c:v>
                </c:pt>
                <c:pt idx="2">
                  <c:v>963995.98088504712</c:v>
                </c:pt>
                <c:pt idx="3">
                  <c:v>1075883.0123932261</c:v>
                </c:pt>
                <c:pt idx="4">
                  <c:v>966011.1564386891</c:v>
                </c:pt>
              </c:numCache>
            </c:numRef>
          </c:val>
          <c:extLst>
            <c:ext xmlns:c16="http://schemas.microsoft.com/office/drawing/2014/chart" uri="{C3380CC4-5D6E-409C-BE32-E72D297353CC}">
              <c16:uniqueId val="{00000006-E449-4B02-951B-4AC851B5B217}"/>
            </c:ext>
          </c:extLst>
        </c:ser>
        <c:ser>
          <c:idx val="2"/>
          <c:order val="2"/>
          <c:tx>
            <c:strRef>
              <c:f>'profit vs revenue vs total cost'!$D$3</c:f>
              <c:strCache>
                <c:ptCount val="1"/>
                <c:pt idx="0">
                  <c:v>Sum of Total Cost2</c:v>
                </c:pt>
              </c:strCache>
            </c:strRef>
          </c:tx>
          <c:spPr>
            <a:solidFill>
              <a:schemeClr val="accent6">
                <a:lumMod val="60000"/>
                <a:lumOff val="40000"/>
              </a:schemeClr>
            </a:solidFill>
            <a:ln>
              <a:noFill/>
            </a:ln>
            <a:effectLst/>
          </c:spPr>
          <c:invertIfNegative val="0"/>
          <c:dLbls>
            <c:spPr>
              <a:noFill/>
              <a:ln>
                <a:noFill/>
              </a:ln>
              <a:effectLst/>
            </c:spPr>
            <c:txPr>
              <a:bodyPr rot="-5400000" spcFirstLastPara="1" vertOverflow="ellipsis"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'profit vs revenue vs total cost'!$A$4:$A$9</c:f>
              <c:strCache>
                <c:ptCount val="5"/>
                <c:pt idx="0">
                  <c:v>Supplier A</c:v>
                </c:pt>
                <c:pt idx="1">
                  <c:v>Supplier B</c:v>
                </c:pt>
                <c:pt idx="2">
                  <c:v>Supplier C</c:v>
                </c:pt>
                <c:pt idx="3">
                  <c:v>Supplier D</c:v>
                </c:pt>
                <c:pt idx="4">
                  <c:v>Supplier E</c:v>
                </c:pt>
              </c:strCache>
            </c:strRef>
          </c:cat>
          <c:val>
            <c:numRef>
              <c:f>'profit vs revenue vs total cost'!$D$4:$D$9</c:f>
              <c:numCache>
                <c:formatCode>0.00,,"M"</c:formatCode>
                <c:ptCount val="5"/>
                <c:pt idx="0">
                  <c:v>641772.90999999992</c:v>
                </c:pt>
                <c:pt idx="1">
                  <c:v>735277.13999999943</c:v>
                </c:pt>
                <c:pt idx="2">
                  <c:v>693588.84999999928</c:v>
                </c:pt>
                <c:pt idx="3">
                  <c:v>767201.54000000027</c:v>
                </c:pt>
                <c:pt idx="4">
                  <c:v>691692.9800000001</c:v>
                </c:pt>
              </c:numCache>
            </c:numRef>
          </c:val>
          <c:extLst>
            <c:ext xmlns:c16="http://schemas.microsoft.com/office/drawing/2014/chart" uri="{C3380CC4-5D6E-409C-BE32-E72D297353CC}">
              <c16:uniqueId val="{00000007-E449-4B02-951B-4AC851B5B217}"/>
            </c:ext>
          </c:extLst>
        </c:ser>
        <c:dLbls>
          <c:dLblPos val="outEnd"/>
          <c:showLegendKey val="0"/>
          <c:showVal val="1"/>
          <c:showCatName val="0"/>
          <c:showSerName val="0"/>
          <c:showPercent val="0"/>
          <c:showBubbleSize val="0"/>
        </c:dLbls>
        <c:gapWidth val="219"/>
        <c:overlap val="-27"/>
        <c:axId val="465326048"/>
        <c:axId val="465329000"/>
      </c:barChart>
      <c:catAx>
        <c:axId val="4653260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5329000"/>
        <c:crosses val="autoZero"/>
        <c:auto val="1"/>
        <c:lblAlgn val="ctr"/>
        <c:lblOffset val="100"/>
        <c:noMultiLvlLbl val="0"/>
      </c:catAx>
      <c:valAx>
        <c:axId val="465329000"/>
        <c:scaling>
          <c:orientation val="minMax"/>
        </c:scaling>
        <c:delete val="1"/>
        <c:axPos val="l"/>
        <c:numFmt formatCode="0.00,,&quot;M&quot;" sourceLinked="1"/>
        <c:majorTickMark val="none"/>
        <c:minorTickMark val="none"/>
        <c:tickLblPos val="nextTo"/>
        <c:crossAx val="46532604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[SUPPLY CHAIN NEW.xlsx]delivery status!PivotTable3</c:name>
    <c:fmtId val="10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Delivery</a:t>
            </a:r>
            <a:r>
              <a:rPr lang="en-IN" baseline="0"/>
              <a:t> Status</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6">
              <a:lumMod val="60000"/>
              <a:lumOff val="40000"/>
            </a:schemeClr>
          </a:solidFill>
          <a:ln w="19050">
            <a:solidFill>
              <a:schemeClr val="lt1"/>
            </a:solid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6">
              <a:lumMod val="75000"/>
            </a:schemeClr>
          </a:solidFill>
          <a:ln w="19050">
            <a:solidFill>
              <a:schemeClr val="lt1"/>
            </a:solidFill>
          </a:ln>
          <a:effectLst/>
        </c:spPr>
      </c:pivotFmt>
      <c:pivotFmt>
        <c:idx val="2"/>
        <c:spPr>
          <a:solidFill>
            <a:schemeClr val="accent6">
              <a:lumMod val="60000"/>
              <a:lumOff val="40000"/>
            </a:schemeClr>
          </a:solidFill>
          <a:ln w="19050">
            <a:solidFill>
              <a:schemeClr val="lt1"/>
            </a:solidFill>
          </a:ln>
          <a:effectLst/>
        </c:spPr>
      </c:pivotFmt>
      <c:pivotFmt>
        <c:idx val="3"/>
        <c:spPr>
          <a:solidFill>
            <a:schemeClr val="accent6">
              <a:lumMod val="50000"/>
            </a:schemeClr>
          </a:solidFill>
          <a:ln w="19050">
            <a:solidFill>
              <a:schemeClr val="lt1"/>
            </a:solidFill>
          </a:ln>
          <a:effectLst/>
        </c:spPr>
      </c:pivotFmt>
      <c:pivotFmt>
        <c:idx val="4"/>
        <c:spPr>
          <a:solidFill>
            <a:schemeClr val="accent6">
              <a:lumMod val="60000"/>
              <a:lumOff val="40000"/>
            </a:schemeClr>
          </a:solidFill>
          <a:ln w="19050">
            <a:solidFill>
              <a:schemeClr val="lt1"/>
            </a:solid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6">
              <a:lumMod val="60000"/>
              <a:lumOff val="40000"/>
            </a:schemeClr>
          </a:solidFill>
          <a:ln w="19050">
            <a:solidFill>
              <a:schemeClr val="lt1"/>
            </a:solidFill>
          </a:ln>
          <a:effectLst/>
        </c:spPr>
      </c:pivotFmt>
      <c:pivotFmt>
        <c:idx val="6"/>
        <c:spPr>
          <a:solidFill>
            <a:schemeClr val="accent6">
              <a:lumMod val="75000"/>
            </a:schemeClr>
          </a:solidFill>
          <a:ln w="19050">
            <a:solidFill>
              <a:schemeClr val="lt1"/>
            </a:solidFill>
          </a:ln>
          <a:effectLst/>
        </c:spPr>
      </c:pivotFmt>
      <c:pivotFmt>
        <c:idx val="7"/>
        <c:spPr>
          <a:solidFill>
            <a:schemeClr val="accent6">
              <a:lumMod val="50000"/>
            </a:schemeClr>
          </a:solidFill>
          <a:ln w="19050">
            <a:solidFill>
              <a:schemeClr val="lt1"/>
            </a:solidFill>
          </a:ln>
          <a:effectLst/>
        </c:spPr>
      </c:pivotFmt>
      <c:pivotFmt>
        <c:idx val="8"/>
        <c:spPr>
          <a:solidFill>
            <a:schemeClr val="accent6">
              <a:lumMod val="60000"/>
              <a:lumOff val="40000"/>
            </a:schemeClr>
          </a:solidFill>
          <a:ln w="19050">
            <a:solidFill>
              <a:schemeClr val="lt1"/>
            </a:solid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6">
              <a:lumMod val="60000"/>
              <a:lumOff val="40000"/>
            </a:schemeClr>
          </a:solidFill>
          <a:ln w="19050">
            <a:solidFill>
              <a:schemeClr val="lt1"/>
            </a:solidFill>
          </a:ln>
          <a:effectLst/>
        </c:spPr>
      </c:pivotFmt>
      <c:pivotFmt>
        <c:idx val="10"/>
        <c:spPr>
          <a:solidFill>
            <a:schemeClr val="accent6">
              <a:lumMod val="75000"/>
            </a:schemeClr>
          </a:solidFill>
          <a:ln w="19050">
            <a:solidFill>
              <a:schemeClr val="lt1"/>
            </a:solidFill>
          </a:ln>
          <a:effectLst/>
        </c:spPr>
      </c:pivotFmt>
      <c:pivotFmt>
        <c:idx val="11"/>
        <c:spPr>
          <a:solidFill>
            <a:schemeClr val="accent6">
              <a:lumMod val="50000"/>
            </a:schemeClr>
          </a:solidFill>
          <a:ln w="19050">
            <a:solidFill>
              <a:schemeClr val="lt1"/>
            </a:solidFill>
          </a:ln>
          <a:effectLst/>
        </c:spPr>
      </c:pivotFmt>
      <c:pivotFmt>
        <c:idx val="12"/>
        <c:spPr>
          <a:solidFill>
            <a:schemeClr val="accent6">
              <a:lumMod val="60000"/>
              <a:lumOff val="40000"/>
            </a:schemeClr>
          </a:solidFill>
          <a:ln w="19050">
            <a:solidFill>
              <a:schemeClr val="lt1"/>
            </a:solid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6">
              <a:lumMod val="60000"/>
              <a:lumOff val="40000"/>
            </a:schemeClr>
          </a:solidFill>
          <a:ln w="19050">
            <a:solidFill>
              <a:schemeClr val="lt1"/>
            </a:solidFill>
          </a:ln>
          <a:effectLst/>
        </c:spPr>
      </c:pivotFmt>
      <c:pivotFmt>
        <c:idx val="14"/>
        <c:spPr>
          <a:solidFill>
            <a:schemeClr val="accent6">
              <a:lumMod val="75000"/>
            </a:schemeClr>
          </a:solidFill>
          <a:ln w="19050">
            <a:solidFill>
              <a:schemeClr val="lt1"/>
            </a:solidFill>
          </a:ln>
          <a:effectLst/>
        </c:spPr>
      </c:pivotFmt>
      <c:pivotFmt>
        <c:idx val="15"/>
        <c:spPr>
          <a:solidFill>
            <a:schemeClr val="accent6">
              <a:lumMod val="50000"/>
            </a:schemeClr>
          </a:solidFill>
          <a:ln w="19050">
            <a:solidFill>
              <a:schemeClr val="lt1"/>
            </a:solidFill>
          </a:ln>
          <a:effectLst/>
        </c:spPr>
      </c:pivotFmt>
      <c:pivotFmt>
        <c:idx val="16"/>
        <c:spPr>
          <a:solidFill>
            <a:schemeClr val="accent6">
              <a:lumMod val="60000"/>
              <a:lumOff val="40000"/>
            </a:schemeClr>
          </a:solidFill>
          <a:ln w="19050">
            <a:solidFill>
              <a:schemeClr val="lt1"/>
            </a:solid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6">
              <a:lumMod val="60000"/>
              <a:lumOff val="40000"/>
            </a:schemeClr>
          </a:solidFill>
          <a:ln w="19050">
            <a:solidFill>
              <a:schemeClr val="lt1"/>
            </a:solidFill>
          </a:ln>
          <a:effectLst/>
        </c:spPr>
      </c:pivotFmt>
      <c:pivotFmt>
        <c:idx val="18"/>
        <c:spPr>
          <a:solidFill>
            <a:schemeClr val="accent6">
              <a:lumMod val="75000"/>
            </a:schemeClr>
          </a:solidFill>
          <a:ln w="19050">
            <a:solidFill>
              <a:schemeClr val="lt1"/>
            </a:solidFill>
          </a:ln>
          <a:effectLst/>
        </c:spPr>
      </c:pivotFmt>
      <c:pivotFmt>
        <c:idx val="19"/>
        <c:spPr>
          <a:solidFill>
            <a:schemeClr val="accent2">
              <a:lumMod val="60000"/>
              <a:lumOff val="40000"/>
            </a:schemeClr>
          </a:solidFill>
          <a:ln w="19050">
            <a:solidFill>
              <a:schemeClr val="lt1"/>
            </a:solidFill>
          </a:ln>
          <a:effectLst/>
        </c:spPr>
      </c:pivotFmt>
      <c:pivotFmt>
        <c:idx val="20"/>
        <c:spPr>
          <a:solidFill>
            <a:schemeClr val="accent6">
              <a:lumMod val="60000"/>
              <a:lumOff val="40000"/>
            </a:schemeClr>
          </a:solidFill>
          <a:ln w="19050">
            <a:solidFill>
              <a:schemeClr val="lt1"/>
            </a:solid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6">
              <a:lumMod val="60000"/>
              <a:lumOff val="40000"/>
            </a:schemeClr>
          </a:solidFill>
          <a:ln w="19050">
            <a:solidFill>
              <a:schemeClr val="lt1"/>
            </a:solidFill>
          </a:ln>
          <a:effectLst/>
        </c:spPr>
      </c:pivotFmt>
      <c:pivotFmt>
        <c:idx val="22"/>
        <c:spPr>
          <a:solidFill>
            <a:schemeClr val="accent6">
              <a:lumMod val="75000"/>
            </a:schemeClr>
          </a:solidFill>
          <a:ln w="19050">
            <a:solidFill>
              <a:schemeClr val="lt1"/>
            </a:solidFill>
          </a:ln>
          <a:effectLst/>
        </c:spPr>
      </c:pivotFmt>
      <c:pivotFmt>
        <c:idx val="23"/>
        <c:spPr>
          <a:solidFill>
            <a:schemeClr val="accent2">
              <a:lumMod val="60000"/>
              <a:lumOff val="40000"/>
            </a:schemeClr>
          </a:solidFill>
          <a:ln w="19050">
            <a:solidFill>
              <a:schemeClr val="lt1"/>
            </a:solidFill>
          </a:ln>
          <a:effectLst/>
        </c:spPr>
      </c:pivotFmt>
      <c:pivotFmt>
        <c:idx val="24"/>
        <c:spPr>
          <a:solidFill>
            <a:schemeClr val="accent6">
              <a:lumMod val="60000"/>
              <a:lumOff val="40000"/>
            </a:schemeClr>
          </a:solidFill>
          <a:ln w="19050">
            <a:solidFill>
              <a:schemeClr val="lt1"/>
            </a:solidFill>
          </a:ln>
          <a:effectLst/>
        </c:spPr>
        <c:marker>
          <c:symbol val="none"/>
        </c:marker>
        <c:dLbl>
          <c:idx val="0"/>
          <c:spPr>
            <a:solidFill>
              <a:schemeClr val="bg2"/>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6">
              <a:lumMod val="60000"/>
              <a:lumOff val="40000"/>
            </a:schemeClr>
          </a:solidFill>
          <a:ln w="19050">
            <a:solidFill>
              <a:schemeClr val="lt1"/>
            </a:solidFill>
          </a:ln>
          <a:effectLst/>
        </c:spPr>
      </c:pivotFmt>
      <c:pivotFmt>
        <c:idx val="26"/>
        <c:spPr>
          <a:solidFill>
            <a:schemeClr val="accent6">
              <a:lumMod val="75000"/>
            </a:schemeClr>
          </a:solidFill>
          <a:ln w="19050">
            <a:solidFill>
              <a:schemeClr val="lt1"/>
            </a:solidFill>
          </a:ln>
          <a:effectLst/>
        </c:spPr>
      </c:pivotFmt>
      <c:pivotFmt>
        <c:idx val="27"/>
        <c:spPr>
          <a:solidFill>
            <a:schemeClr val="accent2">
              <a:lumMod val="60000"/>
              <a:lumOff val="40000"/>
            </a:schemeClr>
          </a:solidFill>
          <a:ln w="19050">
            <a:solidFill>
              <a:schemeClr val="lt1"/>
            </a:solidFill>
          </a:ln>
          <a:effectLst/>
        </c:spPr>
      </c:pivotFmt>
    </c:pivotFmts>
    <c:plotArea>
      <c:layout/>
      <c:pieChart>
        <c:varyColors val="1"/>
        <c:ser>
          <c:idx val="0"/>
          <c:order val="0"/>
          <c:tx>
            <c:strRef>
              <c:f>'delivery status'!$B$3</c:f>
              <c:strCache>
                <c:ptCount val="1"/>
                <c:pt idx="0">
                  <c:v>Total</c:v>
                </c:pt>
              </c:strCache>
            </c:strRef>
          </c:tx>
          <c:spPr>
            <a:solidFill>
              <a:schemeClr val="accent6">
                <a:lumMod val="60000"/>
                <a:lumOff val="40000"/>
              </a:schemeClr>
            </a:solidFill>
          </c:spPr>
          <c:dPt>
            <c:idx val="0"/>
            <c:bubble3D val="0"/>
            <c:spPr>
              <a:solidFill>
                <a:schemeClr val="accent6">
                  <a:lumMod val="60000"/>
                  <a:lumOff val="40000"/>
                </a:schemeClr>
              </a:solidFill>
              <a:ln w="19050">
                <a:solidFill>
                  <a:schemeClr val="lt1"/>
                </a:solidFill>
              </a:ln>
              <a:effectLst/>
            </c:spPr>
            <c:extLst>
              <c:ext xmlns:c16="http://schemas.microsoft.com/office/drawing/2014/chart" uri="{C3380CC4-5D6E-409C-BE32-E72D297353CC}">
                <c16:uniqueId val="{00000001-F7C5-4D28-A704-9F6A6FF3D88F}"/>
              </c:ext>
            </c:extLst>
          </c:dPt>
          <c:dPt>
            <c:idx val="1"/>
            <c:bubble3D val="0"/>
            <c:spPr>
              <a:solidFill>
                <a:schemeClr val="accent6">
                  <a:lumMod val="75000"/>
                </a:schemeClr>
              </a:solidFill>
              <a:ln w="19050">
                <a:solidFill>
                  <a:schemeClr val="lt1"/>
                </a:solidFill>
              </a:ln>
              <a:effectLst/>
            </c:spPr>
            <c:extLst>
              <c:ext xmlns:c16="http://schemas.microsoft.com/office/drawing/2014/chart" uri="{C3380CC4-5D6E-409C-BE32-E72D297353CC}">
                <c16:uniqueId val="{00000003-F7C5-4D28-A704-9F6A6FF3D88F}"/>
              </c:ext>
            </c:extLst>
          </c:dPt>
          <c:dPt>
            <c:idx val="2"/>
            <c:bubble3D val="0"/>
            <c:spPr>
              <a:solidFill>
                <a:schemeClr val="accent2">
                  <a:lumMod val="60000"/>
                  <a:lumOff val="40000"/>
                </a:schemeClr>
              </a:solidFill>
              <a:ln w="19050">
                <a:solidFill>
                  <a:schemeClr val="lt1"/>
                </a:solidFill>
              </a:ln>
              <a:effectLst/>
            </c:spPr>
            <c:extLst>
              <c:ext xmlns:c16="http://schemas.microsoft.com/office/drawing/2014/chart" uri="{C3380CC4-5D6E-409C-BE32-E72D297353CC}">
                <c16:uniqueId val="{00000005-F7C5-4D28-A704-9F6A6FF3D88F}"/>
              </c:ext>
            </c:extLst>
          </c:dPt>
          <c:dLbls>
            <c:spPr>
              <a:solidFill>
                <a:schemeClr val="bg2"/>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'delivery status'!$A$4:$A$6</c:f>
              <c:strCache>
                <c:ptCount val="3"/>
                <c:pt idx="0">
                  <c:v>Delayed</c:v>
                </c:pt>
                <c:pt idx="1">
                  <c:v>On Time</c:v>
                </c:pt>
                <c:pt idx="2">
                  <c:v>Pending</c:v>
                </c:pt>
              </c:strCache>
            </c:strRef>
          </c:cat>
          <c:val>
            <c:numRef>
              <c:f>'delivery status'!$B$4:$B$6</c:f>
              <c:numCache>
                <c:formatCode>0.00%</c:formatCode>
                <c:ptCount val="3"/>
                <c:pt idx="0">
                  <c:v>0.13510166167819176</c:v>
                </c:pt>
                <c:pt idx="1">
                  <c:v>6.8737743833212919E-2</c:v>
                </c:pt>
                <c:pt idx="2">
                  <c:v>0.79616059448859533</c:v>
                </c:pt>
              </c:numCache>
            </c:numRef>
          </c:val>
          <c:extLst>
            <c:ext xmlns:c16="http://schemas.microsoft.com/office/drawing/2014/chart" uri="{C3380CC4-5D6E-409C-BE32-E72D297353CC}">
              <c16:uniqueId val="{00000006-F7C5-4D28-A704-9F6A6FF3D88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[SUPPLY CHAIN NEW.xlsx]investigating the delays!PivotTable8</c:name>
    <c:fmtId val="5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Delayed trends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6">
                <a:lumMod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6">
                <a:lumMod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6">
                <a:lumMod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6">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6">
                <a:lumMod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6">
                <a:lumMod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6">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rgbClr val="C0000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6">
                <a:lumMod val="7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2">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6">
                <a:lumMod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rgbClr val="C0000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6">
                <a:lumMod val="7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2">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rgbClr val="C00000"/>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6">
                <a:lumMod val="7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2">
                <a:lumMod val="60000"/>
                <a:lumOff val="4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962203211630246"/>
          <c:y val="0.27242732330725139"/>
          <c:w val="0.84811091697111352"/>
          <c:h val="0.50170501832429648"/>
        </c:manualLayout>
      </c:layout>
      <c:lineChart>
        <c:grouping val="standard"/>
        <c:varyColors val="0"/>
        <c:ser>
          <c:idx val="0"/>
          <c:order val="0"/>
          <c:tx>
            <c:strRef>
              <c:f>'investigating the delays'!$B$39:$B$40</c:f>
              <c:strCache>
                <c:ptCount val="1"/>
                <c:pt idx="0">
                  <c:v>Delayed</c:v>
                </c:pt>
              </c:strCache>
            </c:strRef>
          </c:tx>
          <c:spPr>
            <a:ln w="28575" cap="rnd">
              <a:solidFill>
                <a:srgbClr val="C00000"/>
              </a:solidFill>
              <a:round/>
            </a:ln>
            <a:effectLst/>
          </c:spPr>
          <c:marker>
            <c:symbol val="none"/>
          </c:marker>
          <c:cat>
            <c:multiLvlStrRef>
              <c:f>'investigating the delays'!$A$41:$A$55</c:f>
              <c:multiLvlStrCache>
                <c:ptCount val="13"/>
                <c:lvl>
                  <c:pt idx="0">
                    <c:v>Jan</c:v>
                  </c:pt>
                  <c:pt idx="1">
                    <c:v>Feb</c:v>
                  </c:pt>
                  <c:pt idx="2">
                    <c:v>Mar</c:v>
                  </c:pt>
                  <c:pt idx="3">
                    <c:v>Apr</c:v>
                  </c:pt>
                  <c:pt idx="4">
                    <c:v>May</c:v>
                  </c:pt>
                  <c:pt idx="5">
                    <c:v>Jun</c:v>
                  </c:pt>
                  <c:pt idx="6">
                    <c:v>Jul</c:v>
                  </c:pt>
                  <c:pt idx="7">
                    <c:v>Aug</c:v>
                  </c:pt>
                  <c:pt idx="8">
                    <c:v>Sep</c:v>
                  </c:pt>
                  <c:pt idx="9">
                    <c:v>Oct</c:v>
                  </c:pt>
                  <c:pt idx="10">
                    <c:v>Nov</c:v>
                  </c:pt>
                  <c:pt idx="11">
                    <c:v>Dec</c:v>
                  </c:pt>
                  <c:pt idx="12">
                    <c:v>Jan</c:v>
                  </c:pt>
                </c:lvl>
                <c:lvl>
                  <c:pt idx="0">
                    <c:v>2023</c:v>
                  </c:pt>
                  <c:pt idx="12">
                    <c:v>2024</c:v>
                  </c:pt>
                </c:lvl>
              </c:multiLvlStrCache>
            </c:multiLvlStrRef>
          </c:cat>
          <c:val>
            <c:numRef>
              <c:f>'investigating the delays'!$B$41:$B$55</c:f>
              <c:numCache>
                <c:formatCode>General</c:formatCode>
                <c:ptCount val="13"/>
                <c:pt idx="0">
                  <c:v>114</c:v>
                </c:pt>
                <c:pt idx="1">
                  <c:v>100</c:v>
                </c:pt>
                <c:pt idx="2">
                  <c:v>114</c:v>
                </c:pt>
                <c:pt idx="3">
                  <c:v>102</c:v>
                </c:pt>
                <c:pt idx="4">
                  <c:v>105</c:v>
                </c:pt>
                <c:pt idx="5">
                  <c:v>102</c:v>
                </c:pt>
                <c:pt idx="6">
                  <c:v>103</c:v>
                </c:pt>
                <c:pt idx="7">
                  <c:v>118</c:v>
                </c:pt>
                <c:pt idx="8">
                  <c:v>105</c:v>
                </c:pt>
                <c:pt idx="9">
                  <c:v>111</c:v>
                </c:pt>
                <c:pt idx="10">
                  <c:v>95</c:v>
                </c:pt>
                <c:pt idx="11">
                  <c:v>132</c:v>
                </c:pt>
                <c:pt idx="12">
                  <c:v>8</c:v>
                </c:pt>
              </c:numCache>
            </c:numRef>
          </c:val>
          <c:smooth val="0"/>
          <c:extLst>
            <c:ext xmlns:c16="http://schemas.microsoft.com/office/drawing/2014/chart" uri="{C3380CC4-5D6E-409C-BE32-E72D297353CC}">
              <c16:uniqueId val="{00000000-D818-4B01-B2F2-F41C9C053560}"/>
            </c:ext>
          </c:extLst>
        </c:ser>
        <c:ser>
          <c:idx val="1"/>
          <c:order val="1"/>
          <c:tx>
            <c:strRef>
              <c:f>'investigating the delays'!$C$39:$C$40</c:f>
              <c:strCache>
                <c:ptCount val="1"/>
                <c:pt idx="0">
                  <c:v>On Time</c:v>
                </c:pt>
              </c:strCache>
            </c:strRef>
          </c:tx>
          <c:spPr>
            <a:ln w="28575" cap="rnd">
              <a:solidFill>
                <a:schemeClr val="accent6">
                  <a:lumMod val="75000"/>
                </a:schemeClr>
              </a:solidFill>
              <a:round/>
            </a:ln>
            <a:effectLst/>
          </c:spPr>
          <c:marker>
            <c:symbol val="none"/>
          </c:marker>
          <c:cat>
            <c:multiLvlStrRef>
              <c:f>'investigating the delays'!$A$41:$A$55</c:f>
              <c:multiLvlStrCache>
                <c:ptCount val="13"/>
                <c:lvl>
                  <c:pt idx="0">
                    <c:v>Jan</c:v>
                  </c:pt>
                  <c:pt idx="1">
                    <c:v>Feb</c:v>
                  </c:pt>
                  <c:pt idx="2">
                    <c:v>Mar</c:v>
                  </c:pt>
                  <c:pt idx="3">
                    <c:v>Apr</c:v>
                  </c:pt>
                  <c:pt idx="4">
                    <c:v>May</c:v>
                  </c:pt>
                  <c:pt idx="5">
                    <c:v>Jun</c:v>
                  </c:pt>
                  <c:pt idx="6">
                    <c:v>Jul</c:v>
                  </c:pt>
                  <c:pt idx="7">
                    <c:v>Aug</c:v>
                  </c:pt>
                  <c:pt idx="8">
                    <c:v>Sep</c:v>
                  </c:pt>
                  <c:pt idx="9">
                    <c:v>Oct</c:v>
                  </c:pt>
                  <c:pt idx="10">
                    <c:v>Nov</c:v>
                  </c:pt>
                  <c:pt idx="11">
                    <c:v>Dec</c:v>
                  </c:pt>
                  <c:pt idx="12">
                    <c:v>Jan</c:v>
                  </c:pt>
                </c:lvl>
                <c:lvl>
                  <c:pt idx="0">
                    <c:v>2023</c:v>
                  </c:pt>
                  <c:pt idx="12">
                    <c:v>2024</c:v>
                  </c:pt>
                </c:lvl>
              </c:multiLvlStrCache>
            </c:multiLvlStrRef>
          </c:cat>
          <c:val>
            <c:numRef>
              <c:f>'investigating the delays'!$C$41:$C$55</c:f>
              <c:numCache>
                <c:formatCode>General</c:formatCode>
                <c:ptCount val="13"/>
                <c:pt idx="0">
                  <c:v>62</c:v>
                </c:pt>
                <c:pt idx="1">
                  <c:v>52</c:v>
                </c:pt>
                <c:pt idx="2">
                  <c:v>45</c:v>
                </c:pt>
                <c:pt idx="3">
                  <c:v>53</c:v>
                </c:pt>
                <c:pt idx="4">
                  <c:v>61</c:v>
                </c:pt>
                <c:pt idx="5">
                  <c:v>44</c:v>
                </c:pt>
                <c:pt idx="6">
                  <c:v>65</c:v>
                </c:pt>
                <c:pt idx="7">
                  <c:v>54</c:v>
                </c:pt>
                <c:pt idx="8">
                  <c:v>51</c:v>
                </c:pt>
                <c:pt idx="9">
                  <c:v>70</c:v>
                </c:pt>
                <c:pt idx="10">
                  <c:v>54</c:v>
                </c:pt>
                <c:pt idx="11">
                  <c:v>55</c:v>
                </c:pt>
              </c:numCache>
            </c:numRef>
          </c:val>
          <c:smooth val="0"/>
          <c:extLst>
            <c:ext xmlns:c16="http://schemas.microsoft.com/office/drawing/2014/chart" uri="{C3380CC4-5D6E-409C-BE32-E72D297353CC}">
              <c16:uniqueId val="{00000001-D818-4B01-B2F2-F41C9C053560}"/>
            </c:ext>
          </c:extLst>
        </c:ser>
        <c:ser>
          <c:idx val="2"/>
          <c:order val="2"/>
          <c:tx>
            <c:strRef>
              <c:f>'investigating the delays'!$D$39:$D$40</c:f>
              <c:strCache>
                <c:ptCount val="1"/>
                <c:pt idx="0">
                  <c:v>Pending</c:v>
                </c:pt>
              </c:strCache>
            </c:strRef>
          </c:tx>
          <c:spPr>
            <a:ln w="28575" cap="rnd">
              <a:solidFill>
                <a:schemeClr val="accent2">
                  <a:lumMod val="60000"/>
                  <a:lumOff val="40000"/>
                </a:schemeClr>
              </a:solidFill>
              <a:round/>
            </a:ln>
            <a:effectLst/>
          </c:spPr>
          <c:marker>
            <c:symbol val="none"/>
          </c:marker>
          <c:cat>
            <c:multiLvlStrRef>
              <c:f>'investigating the delays'!$A$41:$A$55</c:f>
              <c:multiLvlStrCache>
                <c:ptCount val="13"/>
                <c:lvl>
                  <c:pt idx="0">
                    <c:v>Jan</c:v>
                  </c:pt>
                  <c:pt idx="1">
                    <c:v>Feb</c:v>
                  </c:pt>
                  <c:pt idx="2">
                    <c:v>Mar</c:v>
                  </c:pt>
                  <c:pt idx="3">
                    <c:v>Apr</c:v>
                  </c:pt>
                  <c:pt idx="4">
                    <c:v>May</c:v>
                  </c:pt>
                  <c:pt idx="5">
                    <c:v>Jun</c:v>
                  </c:pt>
                  <c:pt idx="6">
                    <c:v>Jul</c:v>
                  </c:pt>
                  <c:pt idx="7">
                    <c:v>Aug</c:v>
                  </c:pt>
                  <c:pt idx="8">
                    <c:v>Sep</c:v>
                  </c:pt>
                  <c:pt idx="9">
                    <c:v>Oct</c:v>
                  </c:pt>
                  <c:pt idx="10">
                    <c:v>Nov</c:v>
                  </c:pt>
                  <c:pt idx="11">
                    <c:v>Dec</c:v>
                  </c:pt>
                  <c:pt idx="12">
                    <c:v>Jan</c:v>
                  </c:pt>
                </c:lvl>
                <c:lvl>
                  <c:pt idx="0">
                    <c:v>2023</c:v>
                  </c:pt>
                  <c:pt idx="12">
                    <c:v>2024</c:v>
                  </c:pt>
                </c:lvl>
              </c:multiLvlStrCache>
            </c:multiLvlStrRef>
          </c:cat>
          <c:val>
            <c:numRef>
              <c:f>'investigating the delays'!$D$41:$D$55</c:f>
              <c:numCache>
                <c:formatCode>General</c:formatCode>
                <c:ptCount val="13"/>
                <c:pt idx="0">
                  <c:v>701</c:v>
                </c:pt>
                <c:pt idx="1">
                  <c:v>592</c:v>
                </c:pt>
                <c:pt idx="2">
                  <c:v>597</c:v>
                </c:pt>
                <c:pt idx="3">
                  <c:v>667</c:v>
                </c:pt>
                <c:pt idx="4">
                  <c:v>684</c:v>
                </c:pt>
                <c:pt idx="5">
                  <c:v>595</c:v>
                </c:pt>
                <c:pt idx="6">
                  <c:v>647</c:v>
                </c:pt>
                <c:pt idx="7">
                  <c:v>647</c:v>
                </c:pt>
                <c:pt idx="8">
                  <c:v>607</c:v>
                </c:pt>
                <c:pt idx="9">
                  <c:v>658</c:v>
                </c:pt>
                <c:pt idx="10">
                  <c:v>632</c:v>
                </c:pt>
                <c:pt idx="11">
                  <c:v>669</c:v>
                </c:pt>
                <c:pt idx="12">
                  <c:v>18</c:v>
                </c:pt>
              </c:numCache>
            </c:numRef>
          </c:val>
          <c:smooth val="0"/>
          <c:extLst>
            <c:ext xmlns:c16="http://schemas.microsoft.com/office/drawing/2014/chart" uri="{C3380CC4-5D6E-409C-BE32-E72D297353CC}">
              <c16:uniqueId val="{00000002-D818-4B01-B2F2-F41C9C053560}"/>
            </c:ext>
          </c:extLst>
        </c:ser>
        <c:dLbls>
          <c:showLegendKey val="0"/>
          <c:showVal val="0"/>
          <c:showCatName val="0"/>
          <c:showSerName val="0"/>
          <c:showPercent val="0"/>
          <c:showBubbleSize val="0"/>
        </c:dLbls>
        <c:smooth val="0"/>
        <c:axId val="589241952"/>
        <c:axId val="589242280"/>
      </c:lineChart>
      <c:catAx>
        <c:axId val="5892419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9242280"/>
        <c:crosses val="autoZero"/>
        <c:auto val="1"/>
        <c:lblAlgn val="ctr"/>
        <c:lblOffset val="100"/>
        <c:noMultiLvlLbl val="0"/>
      </c:catAx>
      <c:valAx>
        <c:axId val="58924228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924195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Delay Rate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6">
                <a:lumMod val="50000"/>
              </a:schemeClr>
            </a:solidFill>
            <a:ln>
              <a:noFill/>
            </a:ln>
            <a:effectLst/>
          </c:spPr>
          <c:invertIfNegative val="0"/>
          <c:dPt>
            <c:idx val="0"/>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1-85DB-46D3-989C-C8EE9301614B}"/>
              </c:ext>
            </c:extLst>
          </c:dPt>
          <c:dPt>
            <c:idx val="1"/>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3-85DB-46D3-989C-C8EE9301614B}"/>
              </c:ext>
            </c:extLst>
          </c:dPt>
          <c:dPt>
            <c:idx val="3"/>
            <c:invertIfNegative val="0"/>
            <c:bubble3D val="0"/>
            <c:spPr>
              <a:solidFill>
                <a:schemeClr val="accent6">
                  <a:lumMod val="60000"/>
                  <a:lumOff val="40000"/>
                </a:schemeClr>
              </a:solidFill>
              <a:ln>
                <a:noFill/>
              </a:ln>
              <a:effectLst/>
            </c:spPr>
            <c:extLst>
              <c:ext xmlns:c16="http://schemas.microsoft.com/office/drawing/2014/chart" uri="{C3380CC4-5D6E-409C-BE32-E72D297353CC}">
                <c16:uniqueId val="{00000005-85DB-46D3-989C-C8EE9301614B}"/>
              </c:ext>
            </c:extLst>
          </c:dPt>
          <c:dPt>
            <c:idx val="4"/>
            <c:invertIfNegative val="0"/>
            <c:bubble3D val="0"/>
            <c:spPr>
              <a:solidFill>
                <a:srgbClr val="C00000"/>
              </a:solidFill>
              <a:ln>
                <a:noFill/>
              </a:ln>
              <a:effectLst/>
            </c:spPr>
            <c:extLst>
              <c:ext xmlns:c16="http://schemas.microsoft.com/office/drawing/2014/chart" uri="{C3380CC4-5D6E-409C-BE32-E72D297353CC}">
                <c16:uniqueId val="{00000007-85DB-46D3-989C-C8EE9301614B}"/>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'investigating the delays'!$F$6:$F$10</c:f>
              <c:strCache>
                <c:ptCount val="5"/>
                <c:pt idx="0">
                  <c:v>Supplier A</c:v>
                </c:pt>
                <c:pt idx="1">
                  <c:v>Supplier B</c:v>
                </c:pt>
                <c:pt idx="2">
                  <c:v>Supplier C</c:v>
                </c:pt>
                <c:pt idx="3">
                  <c:v>Supplier D</c:v>
                </c:pt>
                <c:pt idx="4">
                  <c:v>Supplier E</c:v>
                </c:pt>
              </c:strCache>
            </c:strRef>
          </c:cat>
          <c:val>
            <c:numRef>
              <c:f>'investigating the delays'!$G$6:$G$10</c:f>
              <c:numCache>
                <c:formatCode>0%</c:formatCode>
                <c:ptCount val="5"/>
                <c:pt idx="0">
                  <c:v>0.6507042253521127</c:v>
                </c:pt>
                <c:pt idx="1">
                  <c:v>0.67901234567901236</c:v>
                </c:pt>
                <c:pt idx="2">
                  <c:v>0.63793103448275867</c:v>
                </c:pt>
                <c:pt idx="3">
                  <c:v>0.64386792452830188</c:v>
                </c:pt>
                <c:pt idx="4">
                  <c:v>0.70389610389610391</c:v>
                </c:pt>
              </c:numCache>
            </c:numRef>
          </c:val>
          <c:extLst>
            <c:ext xmlns:c16="http://schemas.microsoft.com/office/drawing/2014/chart" uri="{C3380CC4-5D6E-409C-BE32-E72D297353CC}">
              <c16:uniqueId val="{00000008-85DB-46D3-989C-C8EE9301614B}"/>
            </c:ext>
          </c:extLst>
        </c:ser>
        <c:dLbls>
          <c:dLblPos val="outEnd"/>
          <c:showLegendKey val="0"/>
          <c:showVal val="1"/>
          <c:showCatName val="0"/>
          <c:showSerName val="0"/>
          <c:showPercent val="0"/>
          <c:showBubbleSize val="0"/>
        </c:dLbls>
        <c:gapWidth val="182"/>
        <c:axId val="547960552"/>
        <c:axId val="547964488"/>
      </c:barChart>
      <c:catAx>
        <c:axId val="5479605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7964488"/>
        <c:crosses val="autoZero"/>
        <c:auto val="1"/>
        <c:lblAlgn val="ctr"/>
        <c:lblOffset val="100"/>
        <c:noMultiLvlLbl val="0"/>
      </c:catAx>
      <c:valAx>
        <c:axId val="547964488"/>
        <c:scaling>
          <c:orientation val="minMax"/>
        </c:scaling>
        <c:delete val="1"/>
        <c:axPos val="b"/>
        <c:numFmt formatCode="0%" sourceLinked="1"/>
        <c:majorTickMark val="none"/>
        <c:minorTickMark val="none"/>
        <c:tickLblPos val="nextTo"/>
        <c:crossAx val="5479605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[SUPPLY CHAIN NEW.xlsx]investigating the delays!PivotTable6</c:name>
    <c:fmtId val="11"/>
  </c:pivotSource>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US"/>
              <a:t>avg. lead time</a:t>
            </a:r>
          </a:p>
        </c:rich>
      </c:tx>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6">
              <a:lumMod val="50000"/>
            </a:schemeClr>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5"/>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6">
              <a:lumMod val="50000"/>
            </a:schemeClr>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6">
              <a:lumMod val="50000"/>
            </a:schemeClr>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'investigating the delays'!$B$15</c:f>
              <c:strCache>
                <c:ptCount val="1"/>
                <c:pt idx="0">
                  <c:v>Total</c:v>
                </c:pt>
              </c:strCache>
            </c:strRef>
          </c:tx>
          <c:spPr>
            <a:solidFill>
              <a:schemeClr val="accent6">
                <a:lumMod val="50000"/>
              </a:schemeClr>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'investigating the delays'!$A$16:$A$20</c:f>
              <c:strCache>
                <c:ptCount val="5"/>
                <c:pt idx="0">
                  <c:v>Supplier D</c:v>
                </c:pt>
                <c:pt idx="1">
                  <c:v>Supplier C</c:v>
                </c:pt>
                <c:pt idx="2">
                  <c:v>Supplier B</c:v>
                </c:pt>
                <c:pt idx="3">
                  <c:v>Supplier E</c:v>
                </c:pt>
                <c:pt idx="4">
                  <c:v>Supplier A</c:v>
                </c:pt>
              </c:strCache>
            </c:strRef>
          </c:cat>
          <c:val>
            <c:numRef>
              <c:f>'investigating the delays'!$B$16:$B$20</c:f>
              <c:numCache>
                <c:formatCode>0.00</c:formatCode>
                <c:ptCount val="5"/>
                <c:pt idx="0">
                  <c:v>3.2608040201005024</c:v>
                </c:pt>
                <c:pt idx="1">
                  <c:v>3.1705668226729071</c:v>
                </c:pt>
                <c:pt idx="2">
                  <c:v>3.1647843942505132</c:v>
                </c:pt>
                <c:pt idx="3">
                  <c:v>3.1407139161924471</c:v>
                </c:pt>
                <c:pt idx="4">
                  <c:v>2.8691292875989447</c:v>
                </c:pt>
              </c:numCache>
            </c:numRef>
          </c:val>
          <c:extLst>
            <c:ext xmlns:c16="http://schemas.microsoft.com/office/drawing/2014/chart" uri="{C3380CC4-5D6E-409C-BE32-E72D297353CC}">
              <c16:uniqueId val="{00000000-F14F-4198-9836-1504095BE571}"/>
            </c:ext>
          </c:extLst>
        </c:ser>
        <c:dLbls>
          <c:dLblPos val="outEnd"/>
          <c:showLegendKey val="0"/>
          <c:showVal val="1"/>
          <c:showCatName val="0"/>
          <c:showSerName val="0"/>
          <c:showPercent val="0"/>
          <c:showBubbleSize val="0"/>
        </c:dLbls>
        <c:gapWidth val="444"/>
        <c:overlap val="-90"/>
        <c:axId val="511198992"/>
        <c:axId val="511194072"/>
      </c:barChart>
      <c:catAx>
        <c:axId val="511198992"/>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511194072"/>
        <c:crosses val="autoZero"/>
        <c:auto val="1"/>
        <c:lblAlgn val="ctr"/>
        <c:lblOffset val="100"/>
        <c:noMultiLvlLbl val="0"/>
      </c:catAx>
      <c:valAx>
        <c:axId val="511194072"/>
        <c:scaling>
          <c:orientation val="minMax"/>
        </c:scaling>
        <c:delete val="1"/>
        <c:axPos val="l"/>
        <c:numFmt formatCode="0.00" sourceLinked="1"/>
        <c:majorTickMark val="out"/>
        <c:minorTickMark val="none"/>
        <c:tickLblPos val="nextTo"/>
        <c:crossAx val="5111989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GB"/>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E9CEBD7-D02B-4DE3-8F2A-BF50DF89CFFC}" type="datetimeFigureOut">
              <a:rPr lang="en-IN" smtClean="0"/>
              <a:t>26-06-2025</a:t>
            </a:fld>
            <a:endParaRPr lang="en-IN"/>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IN"/>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BB67AD05-2A49-4FBD-9617-C40D0E0790E9}" type="slidenum">
              <a:rPr lang="en-IN" smtClean="0"/>
              <a:t>‹#›</a:t>
            </a:fld>
            <a:endParaRPr lang="en-IN"/>
          </a:p>
        </p:txBody>
      </p:sp>
    </p:spTree>
    <p:extLst>
      <p:ext uri="{BB962C8B-B14F-4D97-AF65-F5344CB8AC3E}">
        <p14:creationId xmlns:p14="http://schemas.microsoft.com/office/powerpoint/2010/main" val="1319755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E9CEBD7-D02B-4DE3-8F2A-BF50DF89CFFC}" type="datetimeFigureOut">
              <a:rPr lang="en-IN" smtClean="0"/>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67AD05-2A49-4FBD-9617-C40D0E0790E9}" type="slidenum">
              <a:rPr lang="en-IN" smtClean="0"/>
              <a:t>‹#›</a:t>
            </a:fld>
            <a:endParaRPr lang="en-IN"/>
          </a:p>
        </p:txBody>
      </p:sp>
    </p:spTree>
    <p:extLst>
      <p:ext uri="{BB962C8B-B14F-4D97-AF65-F5344CB8AC3E}">
        <p14:creationId xmlns:p14="http://schemas.microsoft.com/office/powerpoint/2010/main" val="1715466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E9CEBD7-D02B-4DE3-8F2A-BF50DF89CFFC}" type="datetimeFigureOut">
              <a:rPr lang="en-IN" smtClean="0"/>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67AD05-2A49-4FBD-9617-C40D0E0790E9}" type="slidenum">
              <a:rPr lang="en-IN" smtClean="0"/>
              <a:t>‹#›</a:t>
            </a:fld>
            <a:endParaRPr lang="en-IN"/>
          </a:p>
        </p:txBody>
      </p:sp>
    </p:spTree>
    <p:extLst>
      <p:ext uri="{BB962C8B-B14F-4D97-AF65-F5344CB8AC3E}">
        <p14:creationId xmlns:p14="http://schemas.microsoft.com/office/powerpoint/2010/main" val="4058779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E9CEBD7-D02B-4DE3-8F2A-BF50DF89CFFC}" type="datetimeFigureOut">
              <a:rPr lang="en-IN" smtClean="0"/>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67AD05-2A49-4FBD-9617-C40D0E0790E9}" type="slidenum">
              <a:rPr lang="en-IN" smtClean="0"/>
              <a:t>‹#›</a:t>
            </a:fld>
            <a:endParaRPr lang="en-IN"/>
          </a:p>
        </p:txBody>
      </p:sp>
    </p:spTree>
    <p:extLst>
      <p:ext uri="{BB962C8B-B14F-4D97-AF65-F5344CB8AC3E}">
        <p14:creationId xmlns:p14="http://schemas.microsoft.com/office/powerpoint/2010/main" val="2897453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GB"/>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E9CEBD7-D02B-4DE3-8F2A-BF50DF89CFFC}" type="datetimeFigureOut">
              <a:rPr lang="en-IN" smtClean="0"/>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B67AD05-2A49-4FBD-9617-C40D0E0790E9}" type="slidenum">
              <a:rPr lang="en-IN" smtClean="0"/>
              <a:t>‹#›</a:t>
            </a:fld>
            <a:endParaRPr lang="en-IN"/>
          </a:p>
        </p:txBody>
      </p:sp>
    </p:spTree>
    <p:extLst>
      <p:ext uri="{BB962C8B-B14F-4D97-AF65-F5344CB8AC3E}">
        <p14:creationId xmlns:p14="http://schemas.microsoft.com/office/powerpoint/2010/main" val="2975421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5E9CEBD7-D02B-4DE3-8F2A-BF50DF89CFFC}" type="datetimeFigureOut">
              <a:rPr lang="en-IN" smtClean="0"/>
              <a:t>26-06-2025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B67AD05-2A49-4FBD-9617-C40D0E0790E9}" type="slidenum">
              <a:rPr lang="en-IN" smtClean="0"/>
              <a:t>‹#›</a:t>
            </a:fld>
            <a:endParaRPr lang="en-IN"/>
          </a:p>
        </p:txBody>
      </p:sp>
    </p:spTree>
    <p:extLst>
      <p:ext uri="{BB962C8B-B14F-4D97-AF65-F5344CB8AC3E}">
        <p14:creationId xmlns:p14="http://schemas.microsoft.com/office/powerpoint/2010/main" val="1325306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E9CEBD7-D02B-4DE3-8F2A-BF50DF89CFFC}" type="datetimeFigureOut">
              <a:rPr lang="en-IN" smtClean="0"/>
              <a:t>26-06-2025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B67AD05-2A49-4FBD-9617-C40D0E0790E9}" type="slidenum">
              <a:rPr lang="en-IN" smtClean="0"/>
              <a:t>‹#›</a:t>
            </a:fld>
            <a:endParaRPr lang="en-IN"/>
          </a:p>
        </p:txBody>
      </p:sp>
    </p:spTree>
    <p:extLst>
      <p:ext uri="{BB962C8B-B14F-4D97-AF65-F5344CB8AC3E}">
        <p14:creationId xmlns:p14="http://schemas.microsoft.com/office/powerpoint/2010/main" val="7348106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5E9CEBD7-D02B-4DE3-8F2A-BF50DF89CFFC}" type="datetimeFigureOut">
              <a:rPr lang="en-IN" smtClean="0"/>
              <a:t>26-06-2025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B67AD05-2A49-4FBD-9617-C40D0E0790E9}" type="slidenum">
              <a:rPr lang="en-IN" smtClean="0"/>
              <a:t>‹#›</a:t>
            </a:fld>
            <a:endParaRPr lang="en-IN"/>
          </a:p>
        </p:txBody>
      </p:sp>
    </p:spTree>
    <p:extLst>
      <p:ext uri="{BB962C8B-B14F-4D97-AF65-F5344CB8AC3E}">
        <p14:creationId xmlns:p14="http://schemas.microsoft.com/office/powerpoint/2010/main" val="1374153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9CEBD7-D02B-4DE3-8F2A-BF50DF89CFFC}" type="datetimeFigureOut">
              <a:rPr lang="en-IN" smtClean="0"/>
              <a:t>26-06-2025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B67AD05-2A49-4FBD-9617-C40D0E0790E9}" type="slidenum">
              <a:rPr lang="en-IN" smtClean="0"/>
              <a:t>‹#›</a:t>
            </a:fld>
            <a:endParaRPr lang="en-IN"/>
          </a:p>
        </p:txBody>
      </p:sp>
    </p:spTree>
    <p:extLst>
      <p:ext uri="{BB962C8B-B14F-4D97-AF65-F5344CB8AC3E}">
        <p14:creationId xmlns:p14="http://schemas.microsoft.com/office/powerpoint/2010/main" val="3922346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GB"/>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GB"/>
              <a:t>Click to edit Master text styles</a:t>
            </a:r>
          </a:p>
        </p:txBody>
      </p:sp>
      <p:sp>
        <p:nvSpPr>
          <p:cNvPr id="5" name="Date Placeholder 4"/>
          <p:cNvSpPr>
            <a:spLocks noGrp="1"/>
          </p:cNvSpPr>
          <p:nvPr>
            <p:ph type="dt" sz="half" idx="10"/>
          </p:nvPr>
        </p:nvSpPr>
        <p:spPr/>
        <p:txBody>
          <a:bodyPr/>
          <a:lstStyle/>
          <a:p>
            <a:fld id="{5E9CEBD7-D02B-4DE3-8F2A-BF50DF89CFFC}" type="datetimeFigureOut">
              <a:rPr lang="en-IN" smtClean="0"/>
              <a:t>26-06-2025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BB67AD05-2A49-4FBD-9617-C40D0E0790E9}" type="slidenum">
              <a:rPr lang="en-IN" smtClean="0"/>
              <a:t>‹#›</a:t>
            </a:fld>
            <a:endParaRPr lang="en-IN"/>
          </a:p>
        </p:txBody>
      </p:sp>
    </p:spTree>
    <p:extLst>
      <p:ext uri="{BB962C8B-B14F-4D97-AF65-F5344CB8AC3E}">
        <p14:creationId xmlns:p14="http://schemas.microsoft.com/office/powerpoint/2010/main" val="257474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E9CEBD7-D02B-4DE3-8F2A-BF50DF89CFFC}" type="datetimeFigureOut">
              <a:rPr lang="en-IN" smtClean="0"/>
              <a:t>26-06-2025</a:t>
            </a:fld>
            <a:endParaRPr lang="en-IN"/>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IN"/>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BB67AD05-2A49-4FBD-9617-C40D0E0790E9}" type="slidenum">
              <a:rPr lang="en-IN" smtClean="0"/>
              <a:t>‹#›</a:t>
            </a:fld>
            <a:endParaRPr lang="en-IN"/>
          </a:p>
        </p:txBody>
      </p:sp>
    </p:spTree>
    <p:extLst>
      <p:ext uri="{BB962C8B-B14F-4D97-AF65-F5344CB8AC3E}">
        <p14:creationId xmlns:p14="http://schemas.microsoft.com/office/powerpoint/2010/main" val="229232745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5E9CEBD7-D02B-4DE3-8F2A-BF50DF89CFFC}" type="datetimeFigureOut">
              <a:rPr lang="en-IN" smtClean="0"/>
              <a:t>26-06-2025</a:t>
            </a:fld>
            <a:endParaRPr lang="en-IN"/>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IN"/>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BB67AD05-2A49-4FBD-9617-C40D0E0790E9}" type="slidenum">
              <a:rPr lang="en-IN" smtClean="0"/>
              <a:t>‹#›</a:t>
            </a:fld>
            <a:endParaRPr lang="en-IN"/>
          </a:p>
        </p:txBody>
      </p:sp>
    </p:spTree>
    <p:extLst>
      <p:ext uri="{BB962C8B-B14F-4D97-AF65-F5344CB8AC3E}">
        <p14:creationId xmlns:p14="http://schemas.microsoft.com/office/powerpoint/2010/main" val="615946732"/>
      </p:ext>
    </p:extLst>
  </p:cSld>
  <p:clrMap bg1="lt1" tx1="dk1" bg2="lt2" tx2="dk2" accent1="accent1" accent2="accent2" accent3="accent3" accent4="accent4" accent5="accent5" accent6="accent6" hlink="hlink" folHlink="folHlink"/>
  <p:sldLayoutIdLst>
    <p:sldLayoutId id="2147484027" r:id="rId1"/>
    <p:sldLayoutId id="2147484028" r:id="rId2"/>
    <p:sldLayoutId id="2147484029" r:id="rId3"/>
    <p:sldLayoutId id="2147484030" r:id="rId4"/>
    <p:sldLayoutId id="2147484031" r:id="rId5"/>
    <p:sldLayoutId id="2147484032" r:id="rId6"/>
    <p:sldLayoutId id="2147484033" r:id="rId7"/>
    <p:sldLayoutId id="2147484034" r:id="rId8"/>
    <p:sldLayoutId id="2147484035" r:id="rId9"/>
    <p:sldLayoutId id="2147484036" r:id="rId10"/>
    <p:sldLayoutId id="2147484037"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5A485-4E20-4ED3-90D6-91A9E3B160C1}"/>
              </a:ext>
            </a:extLst>
          </p:cNvPr>
          <p:cNvSpPr>
            <a:spLocks noGrp="1"/>
          </p:cNvSpPr>
          <p:nvPr>
            <p:ph type="ctrTitle"/>
          </p:nvPr>
        </p:nvSpPr>
        <p:spPr>
          <a:solidFill>
            <a:schemeClr val="accent6">
              <a:lumMod val="40000"/>
              <a:lumOff val="60000"/>
            </a:schemeClr>
          </a:solidFill>
        </p:spPr>
        <p:txBody>
          <a:bodyPr>
            <a:normAutofit/>
          </a:bodyPr>
          <a:lstStyle/>
          <a:p>
            <a:r>
              <a:rPr lang="en-US" sz="4000" dirty="0"/>
              <a:t>Analyzing Delivery Performance</a:t>
            </a:r>
            <a:br>
              <a:rPr lang="en-US" sz="4000" dirty="0"/>
            </a:br>
            <a:r>
              <a:rPr lang="en-US" sz="4000" dirty="0"/>
              <a:t> and </a:t>
            </a:r>
            <a:br>
              <a:rPr lang="en-US" sz="4000" dirty="0"/>
            </a:br>
            <a:r>
              <a:rPr lang="en-US" sz="4000" dirty="0"/>
              <a:t>profitability in supply chain</a:t>
            </a:r>
            <a:endParaRPr lang="en-IN" sz="4000" dirty="0"/>
          </a:p>
        </p:txBody>
      </p:sp>
      <p:sp>
        <p:nvSpPr>
          <p:cNvPr id="3" name="Subtitle 2">
            <a:extLst>
              <a:ext uri="{FF2B5EF4-FFF2-40B4-BE49-F238E27FC236}">
                <a16:creationId xmlns:a16="http://schemas.microsoft.com/office/drawing/2014/main" id="{C934A3C0-322E-4940-9D33-2FC1A086041F}"/>
              </a:ext>
            </a:extLst>
          </p:cNvPr>
          <p:cNvSpPr>
            <a:spLocks noGrp="1"/>
          </p:cNvSpPr>
          <p:nvPr>
            <p:ph type="subTitle" idx="1"/>
          </p:nvPr>
        </p:nvSpPr>
        <p:spPr>
          <a:solidFill>
            <a:schemeClr val="accent6">
              <a:lumMod val="40000"/>
              <a:lumOff val="60000"/>
            </a:schemeClr>
          </a:solidFill>
        </p:spPr>
        <p:txBody>
          <a:bodyPr>
            <a:normAutofit/>
          </a:bodyPr>
          <a:lstStyle/>
          <a:p>
            <a:r>
              <a:rPr lang="en-US" dirty="0"/>
              <a:t>A data driven project in Excel</a:t>
            </a:r>
          </a:p>
          <a:p>
            <a:r>
              <a:rPr lang="en-US" dirty="0"/>
              <a:t>Presented by </a:t>
            </a:r>
            <a:r>
              <a:rPr lang="en-US" dirty="0" err="1"/>
              <a:t>Jonemoni</a:t>
            </a:r>
            <a:r>
              <a:rPr lang="en-US" dirty="0"/>
              <a:t> </a:t>
            </a:r>
            <a:r>
              <a:rPr lang="en-US" dirty="0" err="1"/>
              <a:t>Kalita</a:t>
            </a:r>
            <a:r>
              <a:rPr lang="en-US" dirty="0"/>
              <a:t>.</a:t>
            </a:r>
          </a:p>
          <a:p>
            <a:r>
              <a:rPr lang="en-GB" sz="2400" dirty="0">
                <a:effectLst/>
                <a:latin typeface="Aptos"/>
                <a:ea typeface="Times New Roman" panose="02020603050405020304" pitchFamily="18" charset="0"/>
                <a:cs typeface="Vrinda" panose="020B0502040204020203" pitchFamily="34" charset="0"/>
              </a:rPr>
              <a:t>Tools Used: Excel | Power pivot | Pivot Chart</a:t>
            </a:r>
            <a:endParaRPr lang="en-IN" sz="2400" dirty="0"/>
          </a:p>
        </p:txBody>
      </p:sp>
    </p:spTree>
    <p:extLst>
      <p:ext uri="{BB962C8B-B14F-4D97-AF65-F5344CB8AC3E}">
        <p14:creationId xmlns:p14="http://schemas.microsoft.com/office/powerpoint/2010/main" val="9500764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50FEF-9147-4F47-B2E7-E21AE730B997}"/>
              </a:ext>
            </a:extLst>
          </p:cNvPr>
          <p:cNvSpPr>
            <a:spLocks noGrp="1"/>
          </p:cNvSpPr>
          <p:nvPr>
            <p:ph type="title"/>
          </p:nvPr>
        </p:nvSpPr>
        <p:spPr/>
        <p:txBody>
          <a:bodyPr/>
          <a:lstStyle/>
          <a:p>
            <a:r>
              <a:rPr lang="en-US" dirty="0"/>
              <a:t>Supplier analysis</a:t>
            </a:r>
            <a:endParaRPr lang="en-IN" dirty="0"/>
          </a:p>
        </p:txBody>
      </p:sp>
      <p:sp>
        <p:nvSpPr>
          <p:cNvPr id="3" name="Content Placeholder 2">
            <a:extLst>
              <a:ext uri="{FF2B5EF4-FFF2-40B4-BE49-F238E27FC236}">
                <a16:creationId xmlns:a16="http://schemas.microsoft.com/office/drawing/2014/main" id="{78CEC2C0-EE2A-44E3-A8BA-1188D3F4598D}"/>
              </a:ext>
            </a:extLst>
          </p:cNvPr>
          <p:cNvSpPr>
            <a:spLocks noGrp="1"/>
          </p:cNvSpPr>
          <p:nvPr>
            <p:ph idx="1"/>
          </p:nvPr>
        </p:nvSpPr>
        <p:spPr/>
        <p:txBody>
          <a:bodyPr/>
          <a:lstStyle/>
          <a:p>
            <a:r>
              <a:rPr lang="en-US" dirty="0"/>
              <a:t>Supplier with highest delay E.</a:t>
            </a:r>
          </a:p>
          <a:p>
            <a:r>
              <a:rPr lang="en-US" dirty="0"/>
              <a:t>Supplier with lowest delay C.</a:t>
            </a:r>
          </a:p>
          <a:p>
            <a:r>
              <a:rPr lang="en-US" dirty="0"/>
              <a:t>Avg. lead time: Supplier A quickest</a:t>
            </a:r>
          </a:p>
          <a:p>
            <a:endParaRPr lang="en-IN" dirty="0"/>
          </a:p>
        </p:txBody>
      </p:sp>
      <p:graphicFrame>
        <p:nvGraphicFramePr>
          <p:cNvPr id="4" name="Chart 3">
            <a:extLst>
              <a:ext uri="{FF2B5EF4-FFF2-40B4-BE49-F238E27FC236}">
                <a16:creationId xmlns:a16="http://schemas.microsoft.com/office/drawing/2014/main" id="{1FE8E3BD-AB38-468C-B392-EEA3CA565CD9}"/>
              </a:ext>
            </a:extLst>
          </p:cNvPr>
          <p:cNvGraphicFramePr>
            <a:graphicFrameLocks/>
          </p:cNvGraphicFramePr>
          <p:nvPr>
            <p:extLst>
              <p:ext uri="{D42A27DB-BD31-4B8C-83A1-F6EECF244321}">
                <p14:modId xmlns:p14="http://schemas.microsoft.com/office/powerpoint/2010/main" val="1507947094"/>
              </p:ext>
            </p:extLst>
          </p:nvPr>
        </p:nvGraphicFramePr>
        <p:xfrm>
          <a:off x="6180170" y="1120747"/>
          <a:ext cx="5269261" cy="20739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FEFBCDEF-8740-4749-8E7A-633E6B377E85}"/>
              </a:ext>
            </a:extLst>
          </p:cNvPr>
          <p:cNvGraphicFramePr>
            <a:graphicFrameLocks/>
          </p:cNvGraphicFramePr>
          <p:nvPr>
            <p:extLst>
              <p:ext uri="{D42A27DB-BD31-4B8C-83A1-F6EECF244321}">
                <p14:modId xmlns:p14="http://schemas.microsoft.com/office/powerpoint/2010/main" val="1985143465"/>
              </p:ext>
            </p:extLst>
          </p:nvPr>
        </p:nvGraphicFramePr>
        <p:xfrm>
          <a:off x="6180171" y="3194714"/>
          <a:ext cx="5269260" cy="199776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01879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7F5A9-89DA-4315-BD92-D709A0A2F2A3}"/>
              </a:ext>
            </a:extLst>
          </p:cNvPr>
          <p:cNvSpPr>
            <a:spLocks noGrp="1"/>
          </p:cNvSpPr>
          <p:nvPr>
            <p:ph type="title"/>
          </p:nvPr>
        </p:nvSpPr>
        <p:spPr/>
        <p:txBody>
          <a:bodyPr/>
          <a:lstStyle/>
          <a:p>
            <a:r>
              <a:rPr lang="en-US" dirty="0"/>
              <a:t>Final insights</a:t>
            </a:r>
            <a:endParaRPr lang="en-IN" dirty="0"/>
          </a:p>
        </p:txBody>
      </p:sp>
      <p:sp>
        <p:nvSpPr>
          <p:cNvPr id="3" name="Content Placeholder 2">
            <a:extLst>
              <a:ext uri="{FF2B5EF4-FFF2-40B4-BE49-F238E27FC236}">
                <a16:creationId xmlns:a16="http://schemas.microsoft.com/office/drawing/2014/main" id="{B292B757-C128-4160-AB7F-0A7F136ADEA5}"/>
              </a:ext>
            </a:extLst>
          </p:cNvPr>
          <p:cNvSpPr>
            <a:spLocks noGrp="1"/>
          </p:cNvSpPr>
          <p:nvPr>
            <p:ph idx="1"/>
          </p:nvPr>
        </p:nvSpPr>
        <p:spPr/>
        <p:txBody>
          <a:bodyPr/>
          <a:lstStyle/>
          <a:p>
            <a:r>
              <a:rPr lang="en-US" dirty="0"/>
              <a:t>Supplier D has both best and worst performance: high volume but low delivery success. Also highest revenue and profit.</a:t>
            </a:r>
          </a:p>
          <a:p>
            <a:r>
              <a:rPr lang="en-US" dirty="0"/>
              <a:t>Profitability is tightly linked with delivery efficiency.</a:t>
            </a:r>
          </a:p>
          <a:p>
            <a:r>
              <a:rPr lang="en-US" dirty="0"/>
              <a:t>Delivery delays peak during December, indicating seasonal impact.</a:t>
            </a:r>
          </a:p>
        </p:txBody>
      </p:sp>
    </p:spTree>
    <p:extLst>
      <p:ext uri="{BB962C8B-B14F-4D97-AF65-F5344CB8AC3E}">
        <p14:creationId xmlns:p14="http://schemas.microsoft.com/office/powerpoint/2010/main" val="1731766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AF33C-CE4D-4C9C-A72A-01FD711923E9}"/>
              </a:ext>
            </a:extLst>
          </p:cNvPr>
          <p:cNvSpPr>
            <a:spLocks noGrp="1"/>
          </p:cNvSpPr>
          <p:nvPr>
            <p:ph type="title"/>
          </p:nvPr>
        </p:nvSpPr>
        <p:spPr/>
        <p:txBody>
          <a:bodyPr>
            <a:normAutofit/>
          </a:bodyPr>
          <a:lstStyle/>
          <a:p>
            <a:pPr algn="l"/>
            <a:r>
              <a:rPr lang="en-US" dirty="0"/>
              <a:t>Business Impact &amp; Recommendations</a:t>
            </a:r>
            <a:endParaRPr lang="en-IN" dirty="0"/>
          </a:p>
        </p:txBody>
      </p:sp>
      <p:sp>
        <p:nvSpPr>
          <p:cNvPr id="3" name="Content Placeholder 2">
            <a:extLst>
              <a:ext uri="{FF2B5EF4-FFF2-40B4-BE49-F238E27FC236}">
                <a16:creationId xmlns:a16="http://schemas.microsoft.com/office/drawing/2014/main" id="{D15DFAEB-8439-4CF6-A5E0-6F6862419A0A}"/>
              </a:ext>
            </a:extLst>
          </p:cNvPr>
          <p:cNvSpPr>
            <a:spLocks noGrp="1"/>
          </p:cNvSpPr>
          <p:nvPr>
            <p:ph idx="1"/>
          </p:nvPr>
        </p:nvSpPr>
        <p:spPr/>
        <p:txBody>
          <a:bodyPr>
            <a:normAutofit/>
          </a:bodyPr>
          <a:lstStyle/>
          <a:p>
            <a:pPr>
              <a:buFont typeface="Wingdings" panose="05000000000000000000" pitchFamily="2" charset="2"/>
              <a:buChar char="§"/>
            </a:pPr>
            <a:r>
              <a:rPr lang="en-US" sz="2000" dirty="0">
                <a:latin typeface="Aptos"/>
              </a:rPr>
              <a:t>Prioritize high delay suppliers for process improvements.</a:t>
            </a:r>
          </a:p>
          <a:p>
            <a:pPr>
              <a:buFont typeface="Wingdings" panose="05000000000000000000" pitchFamily="2" charset="2"/>
              <a:buChar char="§"/>
            </a:pPr>
            <a:r>
              <a:rPr lang="en-US" sz="2000" dirty="0">
                <a:latin typeface="Aptos"/>
              </a:rPr>
              <a:t>Review penalties/ incentives related to delayed orders.</a:t>
            </a:r>
          </a:p>
          <a:p>
            <a:pPr>
              <a:buFont typeface="Wingdings" panose="05000000000000000000" pitchFamily="2" charset="2"/>
              <a:buChar char="§"/>
            </a:pPr>
            <a:r>
              <a:rPr lang="en-US" sz="2000" dirty="0">
                <a:latin typeface="Aptos"/>
              </a:rPr>
              <a:t>Focus on supplier D’s delivery rate to turn high demand into real profit.</a:t>
            </a:r>
          </a:p>
          <a:p>
            <a:pPr>
              <a:buFont typeface="Wingdings" panose="05000000000000000000" pitchFamily="2" charset="2"/>
              <a:buChar char="§"/>
            </a:pPr>
            <a:r>
              <a:rPr lang="en-GB" sz="2000" kern="100" dirty="0">
                <a:effectLst/>
                <a:latin typeface="Aptos"/>
                <a:ea typeface="Times New Roman" panose="02020603050405020304" pitchFamily="18" charset="0"/>
                <a:cs typeface="Vrinda" panose="020B0502040204020203" pitchFamily="34" charset="0"/>
              </a:rPr>
              <a:t>Focus supplier strategy on Supplier C for reliability.</a:t>
            </a:r>
          </a:p>
          <a:p>
            <a:pPr>
              <a:buFont typeface="Wingdings" panose="05000000000000000000" pitchFamily="2" charset="2"/>
              <a:buChar char="§"/>
            </a:pPr>
            <a:r>
              <a:rPr lang="en-GB" sz="2000" kern="100" dirty="0">
                <a:effectLst/>
                <a:latin typeface="Aptos"/>
                <a:ea typeface="Times New Roman" panose="02020603050405020304" pitchFamily="18" charset="0"/>
                <a:cs typeface="Vrinda" panose="020B0502040204020203" pitchFamily="34" charset="0"/>
              </a:rPr>
              <a:t>Investigate Supplier E's delay-profit paradox — explore scalable best practices.</a:t>
            </a:r>
            <a:endParaRPr lang="en-IN" sz="2000" kern="100" dirty="0">
              <a:latin typeface="Aptos"/>
              <a:ea typeface="Times New Roman" panose="02020603050405020304" pitchFamily="18" charset="0"/>
              <a:cs typeface="Vrinda" panose="020B0502040204020203" pitchFamily="34" charset="0"/>
            </a:endParaRPr>
          </a:p>
          <a:p>
            <a:pPr>
              <a:buFont typeface="Wingdings" panose="05000000000000000000" pitchFamily="2" charset="2"/>
              <a:buChar char="§"/>
            </a:pPr>
            <a:r>
              <a:rPr lang="en-GB" sz="2000" kern="100" dirty="0">
                <a:effectLst/>
                <a:latin typeface="Aptos"/>
                <a:ea typeface="Times New Roman" panose="02020603050405020304" pitchFamily="18" charset="0"/>
                <a:cs typeface="Vrinda" panose="020B0502040204020203" pitchFamily="34" charset="0"/>
              </a:rPr>
              <a:t>Reduce dependency on Supplier D or negotiate penalty clauses for non-delivered orders.</a:t>
            </a:r>
            <a:endParaRPr lang="en-IN" sz="2000" kern="100" dirty="0">
              <a:latin typeface="Aptos"/>
              <a:ea typeface="Times New Roman" panose="02020603050405020304" pitchFamily="18" charset="0"/>
              <a:cs typeface="Vrinda" panose="020B0502040204020203" pitchFamily="34" charset="0"/>
            </a:endParaRPr>
          </a:p>
          <a:p>
            <a:pPr>
              <a:buFont typeface="Wingdings" panose="05000000000000000000" pitchFamily="2" charset="2"/>
              <a:buChar char="§"/>
            </a:pPr>
            <a:r>
              <a:rPr lang="en-GB" sz="2000" kern="100" dirty="0">
                <a:effectLst/>
                <a:latin typeface="Aptos"/>
                <a:ea typeface="Times New Roman" panose="02020603050405020304" pitchFamily="18" charset="0"/>
                <a:cs typeface="Vrinda" panose="020B0502040204020203" pitchFamily="34" charset="0"/>
              </a:rPr>
              <a:t>Prioritize Home Goods for delivery process optimization.</a:t>
            </a:r>
            <a:endParaRPr lang="en-IN" sz="2000" kern="100" dirty="0">
              <a:effectLst/>
              <a:latin typeface="Aptos"/>
              <a:ea typeface="Times New Roman" panose="02020603050405020304" pitchFamily="18" charset="0"/>
              <a:cs typeface="Vrinda" panose="020B0502040204020203" pitchFamily="34" charset="0"/>
            </a:endParaRPr>
          </a:p>
          <a:p>
            <a:pPr>
              <a:buFont typeface="Wingdings" panose="05000000000000000000" pitchFamily="2" charset="2"/>
              <a:buChar char="§"/>
            </a:pPr>
            <a:endParaRPr lang="en-IN" dirty="0"/>
          </a:p>
        </p:txBody>
      </p:sp>
    </p:spTree>
    <p:extLst>
      <p:ext uri="{BB962C8B-B14F-4D97-AF65-F5344CB8AC3E}">
        <p14:creationId xmlns:p14="http://schemas.microsoft.com/office/powerpoint/2010/main" val="3069058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3C49B-0440-497A-8851-62A2AC7A034C}"/>
              </a:ext>
            </a:extLst>
          </p:cNvPr>
          <p:cNvSpPr>
            <a:spLocks noGrp="1"/>
          </p:cNvSpPr>
          <p:nvPr>
            <p:ph type="title"/>
          </p:nvPr>
        </p:nvSpPr>
        <p:spPr/>
        <p:txBody>
          <a:bodyPr/>
          <a:lstStyle/>
          <a:p>
            <a:pPr algn="l"/>
            <a:r>
              <a:rPr lang="en-US" dirty="0"/>
              <a:t>Conclusion</a:t>
            </a:r>
            <a:endParaRPr lang="en-IN" dirty="0"/>
          </a:p>
        </p:txBody>
      </p:sp>
      <p:sp>
        <p:nvSpPr>
          <p:cNvPr id="3" name="Content Placeholder 2">
            <a:extLst>
              <a:ext uri="{FF2B5EF4-FFF2-40B4-BE49-F238E27FC236}">
                <a16:creationId xmlns:a16="http://schemas.microsoft.com/office/drawing/2014/main" id="{258A4C27-F24C-462F-A786-57C984A57A71}"/>
              </a:ext>
            </a:extLst>
          </p:cNvPr>
          <p:cNvSpPr>
            <a:spLocks noGrp="1"/>
          </p:cNvSpPr>
          <p:nvPr>
            <p:ph idx="1"/>
          </p:nvPr>
        </p:nvSpPr>
        <p:spPr/>
        <p:txBody>
          <a:bodyPr/>
          <a:lstStyle/>
          <a:p>
            <a:pPr marL="0" indent="0">
              <a:buNone/>
            </a:pPr>
            <a:endParaRPr lang="en-US" b="1" dirty="0"/>
          </a:p>
          <a:p>
            <a:pPr>
              <a:buFont typeface="Wingdings" panose="05000000000000000000" pitchFamily="2" charset="2"/>
              <a:buChar char="§"/>
            </a:pPr>
            <a:r>
              <a:rPr lang="en-IN" dirty="0"/>
              <a:t>Delivery success plays a crucial role in driving profitability. The dominance of pending and delayed orders highlights the need for better tracking and supplier accountability. December delays point to seasonal capacity issues. Strategic improvements in supplier performance and delivery planning can turn losses into profitability.</a:t>
            </a:r>
          </a:p>
        </p:txBody>
      </p:sp>
    </p:spTree>
    <p:extLst>
      <p:ext uri="{BB962C8B-B14F-4D97-AF65-F5344CB8AC3E}">
        <p14:creationId xmlns:p14="http://schemas.microsoft.com/office/powerpoint/2010/main" val="2491943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885CA-895D-45BA-80F7-95C22EDBFA85}"/>
              </a:ext>
            </a:extLst>
          </p:cNvPr>
          <p:cNvSpPr>
            <a:spLocks noGrp="1"/>
          </p:cNvSpPr>
          <p:nvPr>
            <p:ph type="title"/>
          </p:nvPr>
        </p:nvSpPr>
        <p:spPr/>
        <p:txBody>
          <a:bodyPr/>
          <a:lstStyle/>
          <a:p>
            <a:pPr algn="l"/>
            <a:r>
              <a:rPr lang="en-US" b="1" dirty="0"/>
              <a:t>Problem Statement</a:t>
            </a:r>
            <a:endParaRPr lang="en-IN" b="1" dirty="0"/>
          </a:p>
        </p:txBody>
      </p:sp>
      <p:sp>
        <p:nvSpPr>
          <p:cNvPr id="3" name="Content Placeholder 2">
            <a:extLst>
              <a:ext uri="{FF2B5EF4-FFF2-40B4-BE49-F238E27FC236}">
                <a16:creationId xmlns:a16="http://schemas.microsoft.com/office/drawing/2014/main" id="{94848627-2361-499E-BAAA-F4452736234F}"/>
              </a:ext>
            </a:extLst>
          </p:cNvPr>
          <p:cNvSpPr>
            <a:spLocks noGrp="1"/>
          </p:cNvSpPr>
          <p:nvPr>
            <p:ph idx="1"/>
          </p:nvPr>
        </p:nvSpPr>
        <p:spPr>
          <a:xfrm>
            <a:off x="1484311" y="2090531"/>
            <a:ext cx="10204107" cy="2329071"/>
          </a:xfrm>
        </p:spPr>
        <p:txBody>
          <a:bodyPr>
            <a:normAutofit/>
          </a:bodyPr>
          <a:lstStyle/>
          <a:p>
            <a:pPr marL="0" indent="0">
              <a:buNone/>
            </a:pPr>
            <a:r>
              <a:rPr lang="en-US" dirty="0"/>
              <a:t>Inefficiencies in supplier performance and delivery delays are driving up operational costs  and reducing overall profitability. Identifying the root causes is critical for enhancing supply chain efficiency and customer satisfaction.</a:t>
            </a:r>
            <a:endParaRPr lang="en-IN" dirty="0"/>
          </a:p>
        </p:txBody>
      </p:sp>
    </p:spTree>
    <p:extLst>
      <p:ext uri="{BB962C8B-B14F-4D97-AF65-F5344CB8AC3E}">
        <p14:creationId xmlns:p14="http://schemas.microsoft.com/office/powerpoint/2010/main" val="2523875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BFD05-E261-4313-B2DD-EE6C222F79D2}"/>
              </a:ext>
            </a:extLst>
          </p:cNvPr>
          <p:cNvSpPr>
            <a:spLocks noGrp="1"/>
          </p:cNvSpPr>
          <p:nvPr>
            <p:ph type="title"/>
          </p:nvPr>
        </p:nvSpPr>
        <p:spPr/>
        <p:txBody>
          <a:bodyPr/>
          <a:lstStyle/>
          <a:p>
            <a:pPr algn="l"/>
            <a:r>
              <a:rPr lang="en-US" dirty="0"/>
              <a:t>Hypothesis</a:t>
            </a:r>
            <a:endParaRPr lang="en-IN" dirty="0"/>
          </a:p>
        </p:txBody>
      </p:sp>
      <p:sp>
        <p:nvSpPr>
          <p:cNvPr id="3" name="Content Placeholder 2">
            <a:extLst>
              <a:ext uri="{FF2B5EF4-FFF2-40B4-BE49-F238E27FC236}">
                <a16:creationId xmlns:a16="http://schemas.microsoft.com/office/drawing/2014/main" id="{E4F20D2B-C983-4E7C-951B-980BB378001B}"/>
              </a:ext>
            </a:extLst>
          </p:cNvPr>
          <p:cNvSpPr>
            <a:spLocks noGrp="1"/>
          </p:cNvSpPr>
          <p:nvPr>
            <p:ph idx="1"/>
          </p:nvPr>
        </p:nvSpPr>
        <p:spPr>
          <a:xfrm>
            <a:off x="1484311" y="2017643"/>
            <a:ext cx="9051168" cy="1752599"/>
          </a:xfrm>
        </p:spPr>
        <p:txBody>
          <a:bodyPr>
            <a:normAutofit/>
          </a:bodyPr>
          <a:lstStyle/>
          <a:p>
            <a:pPr marL="0" indent="0">
              <a:buNone/>
            </a:pPr>
            <a:r>
              <a:rPr lang="en-US" dirty="0"/>
              <a:t>Which suppliers have the highest demand, and how does that impact revenue, cost and profitability?</a:t>
            </a:r>
            <a:endParaRPr lang="en-IN" dirty="0"/>
          </a:p>
        </p:txBody>
      </p:sp>
    </p:spTree>
    <p:extLst>
      <p:ext uri="{BB962C8B-B14F-4D97-AF65-F5344CB8AC3E}">
        <p14:creationId xmlns:p14="http://schemas.microsoft.com/office/powerpoint/2010/main" val="2081476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DDCE8-B1A2-4A84-964B-28877DF9270B}"/>
              </a:ext>
            </a:extLst>
          </p:cNvPr>
          <p:cNvSpPr>
            <a:spLocks noGrp="1"/>
          </p:cNvSpPr>
          <p:nvPr>
            <p:ph type="title"/>
          </p:nvPr>
        </p:nvSpPr>
        <p:spPr/>
        <p:txBody>
          <a:bodyPr/>
          <a:lstStyle/>
          <a:p>
            <a:pPr algn="l"/>
            <a:r>
              <a:rPr lang="en-US" dirty="0"/>
              <a:t>Project Objective</a:t>
            </a:r>
            <a:endParaRPr lang="en-IN" dirty="0"/>
          </a:p>
        </p:txBody>
      </p:sp>
      <p:sp>
        <p:nvSpPr>
          <p:cNvPr id="3" name="Content Placeholder 2">
            <a:extLst>
              <a:ext uri="{FF2B5EF4-FFF2-40B4-BE49-F238E27FC236}">
                <a16:creationId xmlns:a16="http://schemas.microsoft.com/office/drawing/2014/main" id="{5AB4EF7C-5D2B-44A1-A4CB-175CC330F091}"/>
              </a:ext>
            </a:extLst>
          </p:cNvPr>
          <p:cNvSpPr>
            <a:spLocks noGrp="1"/>
          </p:cNvSpPr>
          <p:nvPr>
            <p:ph idx="1"/>
          </p:nvPr>
        </p:nvSpPr>
        <p:spPr>
          <a:xfrm>
            <a:off x="1484311" y="1991138"/>
            <a:ext cx="8653601" cy="2428464"/>
          </a:xfrm>
        </p:spPr>
        <p:txBody>
          <a:bodyPr>
            <a:normAutofit/>
          </a:bodyPr>
          <a:lstStyle/>
          <a:p>
            <a:pPr marL="0" indent="0">
              <a:buNone/>
            </a:pPr>
            <a:r>
              <a:rPr lang="en-US" dirty="0"/>
              <a:t>To analyze delivery outcomes and profitability across suppliers using Excel dashboard visuals and KPIs to uncover inefficiencies and improvement opportunities.</a:t>
            </a:r>
          </a:p>
        </p:txBody>
      </p:sp>
    </p:spTree>
    <p:extLst>
      <p:ext uri="{BB962C8B-B14F-4D97-AF65-F5344CB8AC3E}">
        <p14:creationId xmlns:p14="http://schemas.microsoft.com/office/powerpoint/2010/main" val="1391453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078D0-2D66-4A31-8C49-4648C0C0DA19}"/>
              </a:ext>
            </a:extLst>
          </p:cNvPr>
          <p:cNvSpPr>
            <a:spLocks noGrp="1"/>
          </p:cNvSpPr>
          <p:nvPr>
            <p:ph type="title"/>
          </p:nvPr>
        </p:nvSpPr>
        <p:spPr>
          <a:xfrm>
            <a:off x="927653" y="685800"/>
            <a:ext cx="10575372" cy="1752599"/>
          </a:xfrm>
        </p:spPr>
        <p:txBody>
          <a:bodyPr/>
          <a:lstStyle/>
          <a:p>
            <a:pPr algn="l"/>
            <a:r>
              <a:rPr lang="en-US" dirty="0"/>
              <a:t>Dataset Overview</a:t>
            </a:r>
            <a:endParaRPr lang="en-IN" dirty="0"/>
          </a:p>
        </p:txBody>
      </p:sp>
      <p:sp>
        <p:nvSpPr>
          <p:cNvPr id="3" name="Content Placeholder 2">
            <a:extLst>
              <a:ext uri="{FF2B5EF4-FFF2-40B4-BE49-F238E27FC236}">
                <a16:creationId xmlns:a16="http://schemas.microsoft.com/office/drawing/2014/main" id="{9F5598EE-BFD7-4616-AFB1-A6142A66A994}"/>
              </a:ext>
            </a:extLst>
          </p:cNvPr>
          <p:cNvSpPr>
            <a:spLocks noGrp="1"/>
          </p:cNvSpPr>
          <p:nvPr>
            <p:ph idx="1"/>
          </p:nvPr>
        </p:nvSpPr>
        <p:spPr>
          <a:xfrm>
            <a:off x="927654" y="1977886"/>
            <a:ext cx="3689686" cy="3124201"/>
          </a:xfrm>
        </p:spPr>
        <p:txBody>
          <a:bodyPr>
            <a:normAutofit fontScale="92500" lnSpcReduction="20000"/>
          </a:bodyPr>
          <a:lstStyle/>
          <a:p>
            <a:pPr marL="0" indent="0">
              <a:buNone/>
            </a:pPr>
            <a:r>
              <a:rPr lang="en-US" dirty="0"/>
              <a:t>Dataset Summary:</a:t>
            </a:r>
          </a:p>
          <a:p>
            <a:pPr marL="0" indent="0">
              <a:buNone/>
            </a:pPr>
            <a:r>
              <a:rPr lang="en-US" dirty="0"/>
              <a:t>Size: 10,000 rows 18 columns</a:t>
            </a:r>
          </a:p>
          <a:p>
            <a:pPr marL="0" indent="0">
              <a:buNone/>
            </a:pPr>
            <a:r>
              <a:rPr lang="en-US" dirty="0"/>
              <a:t>Key columns: </a:t>
            </a:r>
            <a:r>
              <a:rPr lang="en-US" dirty="0" err="1"/>
              <a:t>OrderID</a:t>
            </a:r>
            <a:r>
              <a:rPr lang="en-US" dirty="0"/>
              <a:t>, Supplier, Order Date, Lead Days, Revenue, Cost , profit, Delivery Status.</a:t>
            </a:r>
          </a:p>
          <a:p>
            <a:pPr marL="0" indent="0">
              <a:buNone/>
            </a:pPr>
            <a:r>
              <a:rPr lang="en-US" dirty="0"/>
              <a:t>No. of orders :9689</a:t>
            </a:r>
          </a:p>
          <a:p>
            <a:pPr marL="0" indent="0">
              <a:buNone/>
            </a:pPr>
            <a:r>
              <a:rPr lang="en-US" dirty="0"/>
              <a:t>Only 1975 orders delivered(20.38%)</a:t>
            </a:r>
          </a:p>
          <a:p>
            <a:pPr marL="0" indent="0">
              <a:buNone/>
            </a:pPr>
            <a:r>
              <a:rPr lang="en-US" dirty="0"/>
              <a:t>Profit = 1.4 million</a:t>
            </a:r>
          </a:p>
          <a:p>
            <a:pPr marL="0" indent="0">
              <a:buNone/>
            </a:pPr>
            <a:endParaRPr lang="en-IN" dirty="0"/>
          </a:p>
        </p:txBody>
      </p:sp>
      <p:pic>
        <p:nvPicPr>
          <p:cNvPr id="4" name="Picture 3">
            <a:extLst>
              <a:ext uri="{FF2B5EF4-FFF2-40B4-BE49-F238E27FC236}">
                <a16:creationId xmlns:a16="http://schemas.microsoft.com/office/drawing/2014/main" id="{7938B3AC-28BA-4EBA-B31A-376060DA94D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731026" y="1789630"/>
            <a:ext cx="7256745" cy="3940862"/>
          </a:xfrm>
          <a:prstGeom prst="rect">
            <a:avLst/>
          </a:prstGeom>
        </p:spPr>
      </p:pic>
    </p:spTree>
    <p:extLst>
      <p:ext uri="{BB962C8B-B14F-4D97-AF65-F5344CB8AC3E}">
        <p14:creationId xmlns:p14="http://schemas.microsoft.com/office/powerpoint/2010/main" val="398125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EAFA2-A9BF-4902-96CA-8103AE2A86FE}"/>
              </a:ext>
            </a:extLst>
          </p:cNvPr>
          <p:cNvSpPr>
            <a:spLocks noGrp="1"/>
          </p:cNvSpPr>
          <p:nvPr>
            <p:ph type="title"/>
          </p:nvPr>
        </p:nvSpPr>
        <p:spPr/>
        <p:txBody>
          <a:bodyPr/>
          <a:lstStyle/>
          <a:p>
            <a:r>
              <a:rPr lang="en-US" dirty="0"/>
              <a:t>Data cleaning and categorization</a:t>
            </a:r>
            <a:endParaRPr lang="en-IN" dirty="0"/>
          </a:p>
        </p:txBody>
      </p:sp>
      <p:sp>
        <p:nvSpPr>
          <p:cNvPr id="3" name="Content Placeholder 2">
            <a:extLst>
              <a:ext uri="{FF2B5EF4-FFF2-40B4-BE49-F238E27FC236}">
                <a16:creationId xmlns:a16="http://schemas.microsoft.com/office/drawing/2014/main" id="{B2E0E782-D69A-4DFD-8615-D010198AA057}"/>
              </a:ext>
            </a:extLst>
          </p:cNvPr>
          <p:cNvSpPr>
            <a:spLocks noGrp="1"/>
          </p:cNvSpPr>
          <p:nvPr>
            <p:ph idx="1"/>
          </p:nvPr>
        </p:nvSpPr>
        <p:spPr/>
        <p:txBody>
          <a:bodyPr>
            <a:normAutofit fontScale="85000" lnSpcReduction="20000"/>
          </a:bodyPr>
          <a:lstStyle/>
          <a:p>
            <a:pPr marL="0" indent="0">
              <a:buNone/>
            </a:pPr>
            <a:endParaRPr lang="en-US" dirty="0"/>
          </a:p>
          <a:p>
            <a:r>
              <a:rPr lang="en-US" dirty="0"/>
              <a:t>Removed blanks and duplicates.</a:t>
            </a:r>
          </a:p>
          <a:p>
            <a:r>
              <a:rPr lang="en-US" dirty="0"/>
              <a:t>Calculated new fields: On time delivery, Revenue, Profit, Lead time</a:t>
            </a:r>
          </a:p>
          <a:p>
            <a:r>
              <a:rPr lang="en-US" dirty="0"/>
              <a:t>Grouped delivery status into three categories- On time(Successful within 10 days), Delayed(successful after 10 days of order) and Pending(shipped, pending, cancelled, returned, undelivered).</a:t>
            </a:r>
          </a:p>
          <a:p>
            <a:r>
              <a:rPr lang="en-IN" dirty="0"/>
              <a:t>Lead days calculated.</a:t>
            </a:r>
          </a:p>
          <a:p>
            <a:r>
              <a:rPr lang="en-IN" dirty="0"/>
              <a:t>On time indicator created.</a:t>
            </a:r>
          </a:p>
          <a:p>
            <a:r>
              <a:rPr lang="en-IN" dirty="0"/>
              <a:t>Profit and Revenue calculated.</a:t>
            </a:r>
          </a:p>
          <a:p>
            <a:r>
              <a:rPr lang="en-IN" dirty="0"/>
              <a:t>Handled negative profit carefully.</a:t>
            </a:r>
          </a:p>
          <a:p>
            <a:r>
              <a:rPr lang="en-IN" dirty="0"/>
              <a:t>Zero revenue  and profit for products that were cancelled, returned, Pending, shipped.</a:t>
            </a:r>
          </a:p>
          <a:p>
            <a:r>
              <a:rPr lang="en-IN" dirty="0"/>
              <a:t>This led to  accurate profitability analysis focused on actual sales.</a:t>
            </a:r>
          </a:p>
          <a:p>
            <a:endParaRPr lang="en-IN" dirty="0"/>
          </a:p>
        </p:txBody>
      </p:sp>
    </p:spTree>
    <p:extLst>
      <p:ext uri="{BB962C8B-B14F-4D97-AF65-F5344CB8AC3E}">
        <p14:creationId xmlns:p14="http://schemas.microsoft.com/office/powerpoint/2010/main" val="122279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4D1C6-2801-4DF4-879D-C4D3DBD521F3}"/>
              </a:ext>
            </a:extLst>
          </p:cNvPr>
          <p:cNvSpPr>
            <a:spLocks noGrp="1"/>
          </p:cNvSpPr>
          <p:nvPr>
            <p:ph type="title"/>
          </p:nvPr>
        </p:nvSpPr>
        <p:spPr/>
        <p:txBody>
          <a:bodyPr/>
          <a:lstStyle/>
          <a:p>
            <a:r>
              <a:rPr lang="en-US" dirty="0"/>
              <a:t>KPIs and Dashboard design</a:t>
            </a:r>
            <a:endParaRPr lang="en-IN" dirty="0"/>
          </a:p>
        </p:txBody>
      </p:sp>
      <p:sp>
        <p:nvSpPr>
          <p:cNvPr id="3" name="Content Placeholder 2">
            <a:extLst>
              <a:ext uri="{FF2B5EF4-FFF2-40B4-BE49-F238E27FC236}">
                <a16:creationId xmlns:a16="http://schemas.microsoft.com/office/drawing/2014/main" id="{951A0A15-8978-47B9-9B95-5477BB046BF7}"/>
              </a:ext>
            </a:extLst>
          </p:cNvPr>
          <p:cNvSpPr>
            <a:spLocks noGrp="1"/>
          </p:cNvSpPr>
          <p:nvPr>
            <p:ph idx="1"/>
          </p:nvPr>
        </p:nvSpPr>
        <p:spPr/>
        <p:txBody>
          <a:bodyPr/>
          <a:lstStyle/>
          <a:p>
            <a:r>
              <a:rPr lang="en-US" dirty="0"/>
              <a:t>KPIs: Total Orders, On Time Delivery Rate, Total Revenue, Total Profit, Total Delivered Orders.</a:t>
            </a:r>
          </a:p>
          <a:p>
            <a:r>
              <a:rPr lang="en-US" dirty="0"/>
              <a:t>Slicers :  Delivery Status, Supplier, Year, Month.</a:t>
            </a:r>
          </a:p>
          <a:p>
            <a:pPr marL="0" indent="0">
              <a:buNone/>
            </a:pPr>
            <a:endParaRPr lang="en-IN" dirty="0"/>
          </a:p>
        </p:txBody>
      </p:sp>
    </p:spTree>
    <p:extLst>
      <p:ext uri="{BB962C8B-B14F-4D97-AF65-F5344CB8AC3E}">
        <p14:creationId xmlns:p14="http://schemas.microsoft.com/office/powerpoint/2010/main" val="2392159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63496-BA4E-4613-B813-40463F35DE7D}"/>
              </a:ext>
            </a:extLst>
          </p:cNvPr>
          <p:cNvSpPr>
            <a:spLocks noGrp="1"/>
          </p:cNvSpPr>
          <p:nvPr>
            <p:ph type="title"/>
          </p:nvPr>
        </p:nvSpPr>
        <p:spPr/>
        <p:txBody>
          <a:bodyPr>
            <a:normAutofit/>
          </a:bodyPr>
          <a:lstStyle/>
          <a:p>
            <a:pPr algn="l"/>
            <a:r>
              <a:rPr lang="en-US" dirty="0"/>
              <a:t>Key insights : Cost vs Profit vs Revenue</a:t>
            </a:r>
            <a:endParaRPr lang="en-IN" dirty="0"/>
          </a:p>
        </p:txBody>
      </p:sp>
      <p:sp>
        <p:nvSpPr>
          <p:cNvPr id="3" name="Content Placeholder 2">
            <a:extLst>
              <a:ext uri="{FF2B5EF4-FFF2-40B4-BE49-F238E27FC236}">
                <a16:creationId xmlns:a16="http://schemas.microsoft.com/office/drawing/2014/main" id="{43F55DA2-1C02-4B0C-9BDA-187EF8C9B9B0}"/>
              </a:ext>
            </a:extLst>
          </p:cNvPr>
          <p:cNvSpPr>
            <a:spLocks noGrp="1"/>
          </p:cNvSpPr>
          <p:nvPr>
            <p:ph idx="1"/>
          </p:nvPr>
        </p:nvSpPr>
        <p:spPr>
          <a:xfrm>
            <a:off x="1484310" y="2666999"/>
            <a:ext cx="4452255" cy="3705666"/>
          </a:xfrm>
        </p:spPr>
        <p:txBody>
          <a:bodyPr>
            <a:normAutofit/>
          </a:bodyPr>
          <a:lstStyle/>
          <a:p>
            <a:pPr>
              <a:buFont typeface="Wingdings" panose="05000000000000000000" pitchFamily="2" charset="2"/>
              <a:buChar char="§"/>
            </a:pPr>
            <a:r>
              <a:rPr lang="en-US" dirty="0"/>
              <a:t>Supplier D has the most orders and most successful and most unsuccessful orders.</a:t>
            </a:r>
          </a:p>
          <a:p>
            <a:pPr>
              <a:buFont typeface="Wingdings" panose="05000000000000000000" pitchFamily="2" charset="2"/>
              <a:buChar char="§"/>
            </a:pPr>
            <a:r>
              <a:rPr lang="en-US" dirty="0"/>
              <a:t>Supplier D has highest total cost and highest profitability </a:t>
            </a:r>
          </a:p>
          <a:p>
            <a:pPr>
              <a:buFont typeface="Wingdings" panose="05000000000000000000" pitchFamily="2" charset="2"/>
              <a:buChar char="§"/>
            </a:pPr>
            <a:r>
              <a:rPr lang="en-US" dirty="0"/>
              <a:t>Highest revenue comes from delayed orders, suggesting penalties or urgent changes.</a:t>
            </a:r>
          </a:p>
          <a:p>
            <a:pPr marL="0" indent="0">
              <a:buNone/>
            </a:pPr>
            <a:endParaRPr lang="en-IN" dirty="0"/>
          </a:p>
        </p:txBody>
      </p:sp>
      <p:graphicFrame>
        <p:nvGraphicFramePr>
          <p:cNvPr id="6" name="Chart 5">
            <a:extLst>
              <a:ext uri="{FF2B5EF4-FFF2-40B4-BE49-F238E27FC236}">
                <a16:creationId xmlns:a16="http://schemas.microsoft.com/office/drawing/2014/main" id="{5F005E69-9B6F-412A-BE3A-FE7DBBCD0BEA}"/>
              </a:ext>
            </a:extLst>
          </p:cNvPr>
          <p:cNvGraphicFramePr>
            <a:graphicFrameLocks/>
          </p:cNvGraphicFramePr>
          <p:nvPr>
            <p:extLst>
              <p:ext uri="{D42A27DB-BD31-4B8C-83A1-F6EECF244321}">
                <p14:modId xmlns:p14="http://schemas.microsoft.com/office/powerpoint/2010/main" val="325390908"/>
              </p:ext>
            </p:extLst>
          </p:nvPr>
        </p:nvGraphicFramePr>
        <p:xfrm>
          <a:off x="6821490" y="4014277"/>
          <a:ext cx="3886200" cy="165819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C3844D25-6151-4510-9027-1D696FD73B42}"/>
              </a:ext>
            </a:extLst>
          </p:cNvPr>
          <p:cNvGraphicFramePr>
            <a:graphicFrameLocks/>
          </p:cNvGraphicFramePr>
          <p:nvPr>
            <p:extLst>
              <p:ext uri="{D42A27DB-BD31-4B8C-83A1-F6EECF244321}">
                <p14:modId xmlns:p14="http://schemas.microsoft.com/office/powerpoint/2010/main" val="1353608456"/>
              </p:ext>
            </p:extLst>
          </p:nvPr>
        </p:nvGraphicFramePr>
        <p:xfrm>
          <a:off x="6821490" y="2090227"/>
          <a:ext cx="3886200" cy="19240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67154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D4B51-CF29-47EC-9294-EC5C77AC5EAB}"/>
              </a:ext>
            </a:extLst>
          </p:cNvPr>
          <p:cNvSpPr>
            <a:spLocks noGrp="1"/>
          </p:cNvSpPr>
          <p:nvPr>
            <p:ph type="title"/>
          </p:nvPr>
        </p:nvSpPr>
        <p:spPr/>
        <p:txBody>
          <a:bodyPr/>
          <a:lstStyle/>
          <a:p>
            <a:pPr algn="l"/>
            <a:r>
              <a:rPr lang="en-US" dirty="0"/>
              <a:t>Delivery Performance</a:t>
            </a:r>
            <a:endParaRPr lang="en-IN" dirty="0"/>
          </a:p>
        </p:txBody>
      </p:sp>
      <p:sp>
        <p:nvSpPr>
          <p:cNvPr id="3" name="Content Placeholder 2">
            <a:extLst>
              <a:ext uri="{FF2B5EF4-FFF2-40B4-BE49-F238E27FC236}">
                <a16:creationId xmlns:a16="http://schemas.microsoft.com/office/drawing/2014/main" id="{F8148CB3-B853-448E-AE3B-3AB0539CF4D7}"/>
              </a:ext>
            </a:extLst>
          </p:cNvPr>
          <p:cNvSpPr>
            <a:spLocks noGrp="1"/>
          </p:cNvSpPr>
          <p:nvPr>
            <p:ph idx="1"/>
          </p:nvPr>
        </p:nvSpPr>
        <p:spPr>
          <a:xfrm>
            <a:off x="1484310" y="2666999"/>
            <a:ext cx="4717707" cy="3124201"/>
          </a:xfrm>
        </p:spPr>
        <p:txBody>
          <a:bodyPr>
            <a:normAutofit fontScale="92500" lnSpcReduction="20000"/>
          </a:bodyPr>
          <a:lstStyle/>
          <a:p>
            <a:pPr>
              <a:buFont typeface="Wingdings" panose="05000000000000000000" pitchFamily="2" charset="2"/>
              <a:buChar char="§"/>
            </a:pPr>
            <a:r>
              <a:rPr lang="en-US" dirty="0">
                <a:latin typeface="Aptos"/>
              </a:rPr>
              <a:t>Pending Deliveries are the highest followed by delayed.</a:t>
            </a:r>
          </a:p>
          <a:p>
            <a:pPr>
              <a:buFont typeface="Wingdings" panose="05000000000000000000" pitchFamily="2" charset="2"/>
              <a:buChar char="§"/>
            </a:pPr>
            <a:r>
              <a:rPr lang="en-US" dirty="0">
                <a:latin typeface="Aptos"/>
              </a:rPr>
              <a:t>December 2023 had peak delays, likely due to holiday demand</a:t>
            </a:r>
            <a:r>
              <a:rPr lang="en-IN" dirty="0">
                <a:latin typeface="Aptos"/>
              </a:rPr>
              <a:t>.</a:t>
            </a:r>
          </a:p>
          <a:p>
            <a:pPr>
              <a:buFont typeface="Wingdings" panose="05000000000000000000" pitchFamily="2" charset="2"/>
              <a:buChar char="§"/>
            </a:pPr>
            <a:r>
              <a:rPr lang="en-IN" dirty="0">
                <a:latin typeface="Aptos"/>
              </a:rPr>
              <a:t>Most of the products were returned ,</a:t>
            </a:r>
            <a:r>
              <a:rPr lang="en-IN" dirty="0" err="1">
                <a:latin typeface="Aptos"/>
              </a:rPr>
              <a:t>cancelled,pending</a:t>
            </a:r>
            <a:r>
              <a:rPr lang="en-IN" dirty="0">
                <a:latin typeface="Aptos"/>
              </a:rPr>
              <a:t>, shipped .</a:t>
            </a:r>
          </a:p>
          <a:p>
            <a:pPr>
              <a:lnSpc>
                <a:spcPct val="115000"/>
              </a:lnSpc>
              <a:spcAft>
                <a:spcPts val="800"/>
              </a:spcAft>
              <a:buFont typeface="Wingdings" panose="05000000000000000000" pitchFamily="2" charset="2"/>
              <a:buChar char="§"/>
            </a:pPr>
            <a:r>
              <a:rPr lang="en-GB" sz="2400" kern="100" dirty="0">
                <a:effectLst/>
                <a:latin typeface="Aptos"/>
                <a:ea typeface="Times New Roman" panose="02020603050405020304" pitchFamily="18" charset="0"/>
                <a:cs typeface="Vrinda" panose="020B0502040204020203" pitchFamily="34" charset="0"/>
              </a:rPr>
              <a:t>Most Delayed Category: Home Goods</a:t>
            </a:r>
          </a:p>
          <a:p>
            <a:pPr>
              <a:lnSpc>
                <a:spcPct val="115000"/>
              </a:lnSpc>
              <a:spcAft>
                <a:spcPts val="800"/>
              </a:spcAft>
              <a:buFont typeface="Wingdings" panose="05000000000000000000" pitchFamily="2" charset="2"/>
              <a:buChar char="§"/>
            </a:pPr>
            <a:r>
              <a:rPr lang="en-GB" sz="2400" kern="100" dirty="0">
                <a:effectLst/>
                <a:latin typeface="Aptos"/>
                <a:ea typeface="Times New Roman" panose="02020603050405020304" pitchFamily="18" charset="0"/>
                <a:cs typeface="Vrinda" panose="020B0502040204020203" pitchFamily="34" charset="0"/>
              </a:rPr>
              <a:t>Least Delayed Category: Toys</a:t>
            </a:r>
            <a:endParaRPr lang="en-IN" sz="2400" kern="100" dirty="0">
              <a:effectLst/>
              <a:latin typeface="Aptos"/>
              <a:ea typeface="Times New Roman" panose="02020603050405020304" pitchFamily="18" charset="0"/>
              <a:cs typeface="Vrinda" panose="020B0502040204020203" pitchFamily="34" charset="0"/>
            </a:endParaRPr>
          </a:p>
          <a:p>
            <a:pPr>
              <a:buFont typeface="Wingdings" panose="05000000000000000000" pitchFamily="2" charset="2"/>
              <a:buChar char="§"/>
            </a:pPr>
            <a:endParaRPr lang="en-IN" dirty="0"/>
          </a:p>
        </p:txBody>
      </p:sp>
      <p:graphicFrame>
        <p:nvGraphicFramePr>
          <p:cNvPr id="5" name="Chart 4">
            <a:extLst>
              <a:ext uri="{FF2B5EF4-FFF2-40B4-BE49-F238E27FC236}">
                <a16:creationId xmlns:a16="http://schemas.microsoft.com/office/drawing/2014/main" id="{9BC4F5AF-3DF6-4E67-9962-559AF13209AE}"/>
              </a:ext>
            </a:extLst>
          </p:cNvPr>
          <p:cNvGraphicFramePr>
            <a:graphicFrameLocks/>
          </p:cNvGraphicFramePr>
          <p:nvPr>
            <p:extLst>
              <p:ext uri="{D42A27DB-BD31-4B8C-83A1-F6EECF244321}">
                <p14:modId xmlns:p14="http://schemas.microsoft.com/office/powerpoint/2010/main" val="2451559148"/>
              </p:ext>
            </p:extLst>
          </p:nvPr>
        </p:nvGraphicFramePr>
        <p:xfrm>
          <a:off x="7209183" y="1577010"/>
          <a:ext cx="4293841" cy="258417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D0FEEB7E-CBB0-4A03-B602-C03F809B0C7A}"/>
              </a:ext>
            </a:extLst>
          </p:cNvPr>
          <p:cNvGraphicFramePr>
            <a:graphicFrameLocks/>
          </p:cNvGraphicFramePr>
          <p:nvPr>
            <p:extLst>
              <p:ext uri="{D42A27DB-BD31-4B8C-83A1-F6EECF244321}">
                <p14:modId xmlns:p14="http://schemas.microsoft.com/office/powerpoint/2010/main" val="938707856"/>
              </p:ext>
            </p:extLst>
          </p:nvPr>
        </p:nvGraphicFramePr>
        <p:xfrm>
          <a:off x="7209182" y="4396409"/>
          <a:ext cx="4293841" cy="195138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96800537"/>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docProps/app.xml><?xml version="1.0" encoding="utf-8"?>
<Properties xmlns="http://schemas.openxmlformats.org/officeDocument/2006/extended-properties" xmlns:vt="http://schemas.openxmlformats.org/officeDocument/2006/docPropsVTypes">
  <Template>Metropolitan</Template>
  <TotalTime>541</TotalTime>
  <Words>602</Words>
  <Application>Microsoft Office PowerPoint</Application>
  <PresentationFormat>Widescreen</PresentationFormat>
  <Paragraphs>71</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Arial</vt:lpstr>
      <vt:lpstr>Calibri Light</vt:lpstr>
      <vt:lpstr>Wingdings</vt:lpstr>
      <vt:lpstr>Metropolitan</vt:lpstr>
      <vt:lpstr>Analyzing Delivery Performance  and  profitability in supply chain</vt:lpstr>
      <vt:lpstr>Problem Statement</vt:lpstr>
      <vt:lpstr>Hypothesis</vt:lpstr>
      <vt:lpstr>Project Objective</vt:lpstr>
      <vt:lpstr>Dataset Overview</vt:lpstr>
      <vt:lpstr>Data cleaning and categorization</vt:lpstr>
      <vt:lpstr>KPIs and Dashboard design</vt:lpstr>
      <vt:lpstr>Key insights : Cost vs Profit vs Revenue</vt:lpstr>
      <vt:lpstr>Delivery Performance</vt:lpstr>
      <vt:lpstr>Supplier analysis</vt:lpstr>
      <vt:lpstr>Final insights</vt:lpstr>
      <vt:lpstr>Business Impact &amp; Recommendations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Data Analysis and Insights</dc:title>
  <dc:creator>user</dc:creator>
  <cp:lastModifiedBy>user</cp:lastModifiedBy>
  <cp:revision>36</cp:revision>
  <dcterms:created xsi:type="dcterms:W3CDTF">2025-03-31T09:37:15Z</dcterms:created>
  <dcterms:modified xsi:type="dcterms:W3CDTF">2025-06-26T16:14:04Z</dcterms:modified>
</cp:coreProperties>
</file>

<file path=docProps/thumbnail.jpeg>
</file>